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handoutMasterIdLst>
    <p:handoutMasterId r:id="rId39"/>
  </p:handoutMasterIdLst>
  <p:sldIdLst>
    <p:sldId id="1204" r:id="rId2"/>
    <p:sldId id="2052" r:id="rId3"/>
    <p:sldId id="1084" r:id="rId4"/>
    <p:sldId id="2413" r:id="rId5"/>
    <p:sldId id="2414" r:id="rId6"/>
    <p:sldId id="2415" r:id="rId7"/>
    <p:sldId id="1090" r:id="rId8"/>
    <p:sldId id="1086" r:id="rId9"/>
    <p:sldId id="2316" r:id="rId10"/>
    <p:sldId id="2054" r:id="rId11"/>
    <p:sldId id="2056" r:id="rId12"/>
    <p:sldId id="1391" r:id="rId13"/>
    <p:sldId id="2313" r:id="rId14"/>
    <p:sldId id="2314" r:id="rId15"/>
    <p:sldId id="1394" r:id="rId16"/>
    <p:sldId id="1097" r:id="rId17"/>
    <p:sldId id="1708" r:id="rId18"/>
    <p:sldId id="2312" r:id="rId19"/>
    <p:sldId id="2073" r:id="rId20"/>
    <p:sldId id="1127" r:id="rId21"/>
    <p:sldId id="2078" r:id="rId22"/>
    <p:sldId id="2074" r:id="rId23"/>
    <p:sldId id="1100" r:id="rId24"/>
    <p:sldId id="2079" r:id="rId25"/>
    <p:sldId id="2075" r:id="rId26"/>
    <p:sldId id="2416" r:id="rId27"/>
    <p:sldId id="2080" r:id="rId28"/>
    <p:sldId id="2076" r:id="rId29"/>
    <p:sldId id="2417" r:id="rId30"/>
    <p:sldId id="2081" r:id="rId31"/>
    <p:sldId id="2077" r:id="rId32"/>
    <p:sldId id="2418" r:id="rId33"/>
    <p:sldId id="2419" r:id="rId34"/>
    <p:sldId id="1604" r:id="rId35"/>
    <p:sldId id="2402" r:id="rId36"/>
    <p:sldId id="2404" r:id="rId37"/>
  </p:sldIdLst>
  <p:sldSz cx="9144000" cy="6858000" type="screen4x3"/>
  <p:notesSz cx="7099300" cy="10234613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0000"/>
    <a:srgbClr val="000099"/>
    <a:srgbClr val="89C5F5"/>
    <a:srgbClr val="AB7942"/>
    <a:srgbClr val="E7A19A"/>
    <a:srgbClr val="00FA00"/>
    <a:srgbClr val="E7AF01"/>
    <a:srgbClr val="5396FB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3"/>
    <p:restoredTop sz="65776" autoAdjust="0"/>
  </p:normalViewPr>
  <p:slideViewPr>
    <p:cSldViewPr snapToGrid="0" snapToObjects="1">
      <p:cViewPr varScale="1">
        <p:scale>
          <a:sx n="112" d="100"/>
          <a:sy n="112" d="100"/>
        </p:scale>
        <p:origin x="30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1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5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07EA86CF-3267-024B-9CC4-06CCAEC69E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5E07EF-A595-514B-9B70-FB2496678D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768EB-DABF-6B48-BC16-A84DC05A64C9}" type="datetimeFigureOut">
              <a:rPr lang="fr-CA" smtClean="0"/>
              <a:t>19-03-02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4178D-B902-B544-A0A8-A7916729DC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1A2C0F-DC2F-8D46-98D7-2B3F5A5E91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5BADC-88CA-DD45-A471-334E74DDFA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7103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687" y="0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r">
              <a:defRPr sz="1300"/>
            </a:lvl1pPr>
          </a:lstStyle>
          <a:p>
            <a:fld id="{DBD95E74-9693-6E4F-9446-9C047CC700B6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92" tIns="48596" rIns="97192" bIns="4859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573" y="4862141"/>
            <a:ext cx="5678154" cy="4605227"/>
          </a:xfrm>
          <a:prstGeom prst="rect">
            <a:avLst/>
          </a:prstGeom>
        </p:spPr>
        <p:txBody>
          <a:bodyPr vert="horz" lIns="97192" tIns="48596" rIns="97192" bIns="48596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0785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687" y="9720785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r">
              <a:defRPr sz="1300"/>
            </a:lvl1pPr>
          </a:lstStyle>
          <a:p>
            <a:fld id="{0155907C-9B4D-4D48-9B91-B43B777BB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1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teacher can also assign the roles</a:t>
            </a:r>
          </a:p>
          <a:p>
            <a:pPr marL="171450" indent="-171450">
              <a:buFont typeface="Arial"/>
              <a:buChar char="•"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each timekeeper a stopwatch, or have them set their smartphone to the stopwatch function.</a:t>
            </a:r>
          </a:p>
          <a:p>
            <a:pPr marL="171450" indent="-171450">
              <a:buFont typeface="Arial"/>
              <a:buChar char="•"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US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data recorders to raise their hands.</a:t>
            </a:r>
          </a:p>
          <a:p>
            <a:pPr marL="171450" indent="-171450">
              <a:buFont typeface="Arial"/>
              <a:buChar char="•"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timers to raise their hands.</a:t>
            </a:r>
            <a:endParaRPr lang="en-US" b="1">
              <a:effectLst/>
            </a:endParaRPr>
          </a:p>
          <a:p>
            <a:pPr marL="171450" indent="-171450">
              <a:buFont typeface="Arial"/>
              <a:buChar char="•"/>
            </a:pPr>
            <a:r>
              <a:rPr lang="en-US" b="1">
                <a:effectLst/>
              </a:rPr>
              <a:t>Go around the room and ask each team what name it selected.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8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5907C-9B4D-4D48-9B91-B43B777BBC3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944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5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4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5907C-9B4D-4D48-9B91-B43B777BBC3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236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"Now you can</a:t>
            </a:r>
            <a:r>
              <a:rPr lang="en-US" sz="1200" b="1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some experiments toward your Target Condition."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1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5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(Read the slide and the card)</a:t>
            </a:r>
          </a:p>
          <a:p>
            <a:pPr marL="171450" indent="-171450">
              <a:buFont typeface="Arial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Round 2 of experimenting the instructor will hold the card and ask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team all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Reflection Questions.  The instructor can call on a team or ask for a team to volunteer.</a:t>
            </a:r>
          </a:p>
          <a:p>
            <a:pPr marL="171450" indent="-171450">
              <a:buFont typeface="Arial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each subsequent round (Experimenting Round 2+) the instructor has a person from one team ask all the Reflection Questions of another team.</a:t>
            </a:r>
            <a:r>
              <a:rPr lang="en-US" b="1" dirty="0">
                <a:effectLst/>
              </a:rPr>
              <a:t>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76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85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1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(Read the slide)</a:t>
            </a:r>
          </a:p>
          <a:p>
            <a:r>
              <a:rPr lang="en-US" b="1"/>
              <a:t>Each team table should have a bag with:</a:t>
            </a:r>
          </a:p>
          <a:p>
            <a:pPr marL="171450" indent="-171450">
              <a:buFont typeface="Arial"/>
              <a:buChar char="•"/>
            </a:pPr>
            <a:r>
              <a:rPr lang="en-US" b="1"/>
              <a:t>One</a:t>
            </a:r>
            <a:r>
              <a:rPr lang="en-US" b="1" baseline="0"/>
              <a:t> puzzle / Forms 1 &amp; 2 / A red pen &amp; a pencil / One reflection card per person</a:t>
            </a:r>
          </a:p>
          <a:p>
            <a:pPr marL="0" marR="0" indent="0" algn="l" defTabSz="457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>
                <a:effectLst/>
              </a:rPr>
              <a:t>Have each data recorder write their team's name on the 'Baseline Rounds' form.</a:t>
            </a:r>
          </a:p>
          <a:p>
            <a:pPr marL="171450" indent="-171450">
              <a:buFont typeface="Arial"/>
              <a:buChar char="•"/>
            </a:pPr>
            <a:endParaRPr lang="en-US" b="1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59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5907C-9B4D-4D48-9B91-B43B777BBC31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643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5907C-9B4D-4D48-9B91-B43B777BBC31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1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(This slide has an animation)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"The challenge for building</a:t>
            </a:r>
            <a:r>
              <a:rPr lang="en-US" sz="1200" b="1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puzzle is to do it in 18 seconds.  That's the long-term goal."</a:t>
            </a:r>
          </a:p>
          <a:p>
            <a:pPr marL="171450" marR="0" indent="-17145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a large Post-It arrow with '18 Seconds' on Poster 2 under the 'Challenge' circle.</a:t>
            </a:r>
            <a:endParaRPr lang="en-US" sz="1200" b="1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1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 challenge is often given to you from above, like an overall goal at work or for a project.  It's often not something we get to choose."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4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(This slide has an animation)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"The challenge for building</a:t>
            </a:r>
            <a:r>
              <a:rPr lang="en-US" sz="1200" b="1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puzzle is to do it in 18 seconds.  That's the long-term goal."</a:t>
            </a:r>
          </a:p>
          <a:p>
            <a:pPr marL="171450" marR="0" indent="-17145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a large Post-It arrow with '18 Seconds' on Poster 2 under the 'Challenge' circle.</a:t>
            </a:r>
            <a:endParaRPr lang="en-US" sz="1200" b="1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1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 challenge is often given to you from above, like an overall goal at work or for a project.  It's often not something we get to choose."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73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each team what their </a:t>
            </a:r>
            <a:r>
              <a:rPr lang="en-US" sz="1200" b="1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baseline time was.</a:t>
            </a:r>
            <a:endParaRPr lang="en-US" sz="1200" b="1" i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1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USE AVERAGES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"OK, this is your team's starting point."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through the GROUND RULES.</a:t>
            </a:r>
          </a:p>
          <a:p>
            <a:pPr marL="171450" marR="0" indent="-17145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 two (2) baseline rounds.</a:t>
            </a:r>
          </a:p>
          <a:p>
            <a:pPr marL="171450" indent="-171450">
              <a:buFont typeface="Arial"/>
              <a:buChar char="•"/>
            </a:pPr>
            <a:r>
              <a:rPr lang="en-US" b="1"/>
              <a:t>Ask students to raise their hand when their team is done building</a:t>
            </a:r>
            <a:r>
              <a:rPr lang="en-US" b="1" baseline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b="1" baseline="0"/>
              <a:t>Give the teams ~60 seconds between the two rounds, to discuss.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Explain</a:t>
            </a:r>
            <a:r>
              <a:rPr lang="en-US" b="1" baseline="0" dirty="0"/>
              <a:t> how to use the 'EXPERIMENTING' form:</a:t>
            </a:r>
          </a:p>
          <a:p>
            <a:pPr marL="182234" indent="-182234">
              <a:buFont typeface="Arial"/>
              <a:buChar char="•"/>
            </a:pPr>
            <a:r>
              <a:rPr lang="en-US" sz="1300" b="1" u="sng" dirty="0"/>
              <a:t>Before</a:t>
            </a:r>
            <a:r>
              <a:rPr lang="en-US" sz="1300" b="1" dirty="0"/>
              <a:t> each experimenting round each team should jot down the ideas they would like to test in that round.</a:t>
            </a:r>
          </a:p>
          <a:p>
            <a:pPr marL="182234" indent="-182234" defTabSz="485843">
              <a:buFont typeface="Arial"/>
              <a:buChar char="•"/>
              <a:defRPr/>
            </a:pPr>
            <a:r>
              <a:rPr lang="en-US" sz="1300" b="1" u="sng" dirty="0"/>
              <a:t>After</a:t>
            </a:r>
            <a:r>
              <a:rPr lang="en-US" sz="1300" b="1" dirty="0"/>
              <a:t> the experiment the team should write the elapsed time, the learning lessons and the obstacles encountered.</a:t>
            </a:r>
          </a:p>
          <a:p>
            <a:endParaRPr lang="en-US" sz="13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(This slide has</a:t>
            </a:r>
            <a:r>
              <a:rPr lang="en-US" sz="1200" b="1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animation)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teams discuss and decide the following:</a:t>
            </a:r>
            <a:endParaRPr lang="en-US" sz="1200" b="1" i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1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"What puzzle build time does your team want to reach in this class period?"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the teams 90 seconds to discuss (timer starts on the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6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(This slide has</a:t>
            </a:r>
            <a:r>
              <a:rPr lang="en-US" sz="1200" b="1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animation)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teams discuss and decide the following:</a:t>
            </a:r>
            <a:endParaRPr lang="en-US" sz="1200" b="1" i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1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"What puzzle build time does your team want to reach in this class period?"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the teams 90 seconds to discuss (timer starts on the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F16F-5B0E-AA45-B676-6DB3E10BA1D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7772400" cy="1470025"/>
          </a:xfrm>
        </p:spPr>
        <p:txBody>
          <a:bodyPr anchor="ctr"/>
          <a:lstStyle>
            <a:lvl1pPr algn="ctr">
              <a:defRPr sz="4000" b="1"/>
            </a:lvl1pPr>
          </a:lstStyle>
          <a:p>
            <a:r>
              <a:rPr lang="fr-CA"/>
              <a:t>Cliquez et modifiez le titre</a:t>
            </a:r>
          </a:p>
        </p:txBody>
      </p:sp>
      <p:pic>
        <p:nvPicPr>
          <p:cNvPr id="6" name="Picture 2" descr="Pôle Santé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367" y="6263030"/>
            <a:ext cx="1538495" cy="5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72225" y="260350"/>
            <a:ext cx="2087563" cy="6121400"/>
          </a:xfrm>
        </p:spPr>
        <p:txBody>
          <a:bodyPr vert="eaVert"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50" y="260350"/>
            <a:ext cx="6111875" cy="6121400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85800" y="1066800"/>
            <a:ext cx="8001000" cy="1588"/>
          </a:xfrm>
          <a:prstGeom prst="line">
            <a:avLst/>
          </a:prstGeom>
          <a:ln w="12700" cap="flat" cmpd="sng" algn="ctr">
            <a:solidFill>
              <a:srgbClr val="0066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66A4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•"/>
              <a:tabLst/>
              <a:defRPr sz="2400" baseline="0"/>
            </a:lvl1pPr>
            <a:lvl2pPr marL="630000">
              <a:buFont typeface="Arial"/>
              <a:buChar char="•"/>
              <a:defRPr sz="2000"/>
            </a:lvl2pPr>
            <a:lvl3pPr marL="846000">
              <a:defRPr sz="1800"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107504" y="6356350"/>
            <a:ext cx="8352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/>
              <a:t>HEC LSS  GB 6 jours  - Formation CV LSS- Manuel participant V 15-2 copyright Bell Nordic Inc.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88401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4" name="ZoneTexte 3"/>
          <p:cNvSpPr txBox="1"/>
          <p:nvPr userDrawn="1"/>
        </p:nvSpPr>
        <p:spPr>
          <a:xfrm>
            <a:off x="7286979" y="37295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98385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2746858" y="1705283"/>
            <a:ext cx="6000277" cy="12569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970"/>
              </a:lnSpc>
              <a:defRPr sz="2700">
                <a:solidFill>
                  <a:srgbClr val="02377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6370" y="3308846"/>
            <a:ext cx="6000757" cy="5281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20" baseline="0">
                <a:solidFill>
                  <a:srgbClr val="023771"/>
                </a:solidFill>
                <a:latin typeface="Arial"/>
                <a:cs typeface="Arial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sous-titre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6858" y="3837022"/>
            <a:ext cx="6000277" cy="349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lang="fr-CA" sz="1620" baseline="0" dirty="0" smtClean="0">
                <a:solidFill>
                  <a:srgbClr val="023771"/>
                </a:solidFill>
                <a:latin typeface="Arial"/>
                <a:cs typeface="Arial"/>
              </a:defRPr>
            </a:lvl1pPr>
            <a:lvl2pPr>
              <a:defRPr lang="fr-CA" dirty="0" smtClean="0"/>
            </a:lvl2pPr>
            <a:lvl3pPr>
              <a:defRPr lang="fr-CA" dirty="0" smtClean="0"/>
            </a:lvl3pPr>
            <a:lvl4pPr>
              <a:defRPr lang="fr-CA" dirty="0" smtClean="0"/>
            </a:lvl4pPr>
            <a:lvl5pPr>
              <a:defRPr lang="fr-FR" dirty="0"/>
            </a:lvl5pPr>
          </a:lstStyle>
          <a:p>
            <a:pPr lvl="0"/>
            <a:r>
              <a:rPr lang="fr-CA" dirty="0"/>
              <a:t>Cliquez pour modifier le sous-titre</a:t>
            </a:r>
            <a:endParaRPr lang="fr-FR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2746375" y="4186572"/>
            <a:ext cx="600075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20">
                <a:solidFill>
                  <a:srgbClr val="0237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A" dirty="0"/>
              <a:t>Cliquez pour modifier le sous-titre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99884" y="6525444"/>
            <a:ext cx="5367114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Copyright Sylvain Landry et Jean-Marc Legentil, HEC Montréal v5-3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759575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1207-1605-4831-8AFB-EC8243196D0F}" type="slidenum">
              <a:rPr lang="fr-CA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7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50" y="1412875"/>
            <a:ext cx="40989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59275" y="1412875"/>
            <a:ext cx="410051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260350"/>
            <a:ext cx="83518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412875"/>
            <a:ext cx="83518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6714" y="6526212"/>
            <a:ext cx="6935881" cy="22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1000" baseline="0" dirty="0">
                <a:latin typeface="Tahoma" charset="0"/>
              </a:rPr>
              <a:t>© Copyright Sylvain Landry, 2019</a:t>
            </a:r>
            <a:endParaRPr lang="en-US" sz="1000" dirty="0">
              <a:latin typeface="Tahoma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72C8EB-E1E1-684C-AFE0-78F25BD228E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64824" y="6298189"/>
            <a:ext cx="1479176" cy="5598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37" r:id="rId12"/>
    <p:sldLayoutId id="2147483738" r:id="rId13"/>
    <p:sldLayoutId id="2147483756" r:id="rId14"/>
    <p:sldLayoutId id="2147483757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Action!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118057" y="593087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www.katatogrow.com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535142-6099-3440-B757-CBF951E34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70" y="966728"/>
            <a:ext cx="7466999" cy="48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4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1712394" y="3166600"/>
            <a:ext cx="3495403" cy="2112573"/>
          </a:xfrm>
          <a:custGeom>
            <a:avLst/>
            <a:gdLst>
              <a:gd name="connsiteX0" fmla="*/ 0 w 3495403"/>
              <a:gd name="connsiteY0" fmla="*/ 2112573 h 2112573"/>
              <a:gd name="connsiteX1" fmla="*/ 477789 w 3495403"/>
              <a:gd name="connsiteY1" fmla="*/ 2037124 h 2112573"/>
              <a:gd name="connsiteX2" fmla="*/ 754403 w 3495403"/>
              <a:gd name="connsiteY2" fmla="*/ 1521555 h 2112573"/>
              <a:gd name="connsiteX3" fmla="*/ 1458513 w 3495403"/>
              <a:gd name="connsiteY3" fmla="*/ 1521555 h 2112573"/>
              <a:gd name="connsiteX4" fmla="*/ 1697408 w 3495403"/>
              <a:gd name="connsiteY4" fmla="*/ 917963 h 2112573"/>
              <a:gd name="connsiteX5" fmla="*/ 1207046 w 3495403"/>
              <a:gd name="connsiteY5" fmla="*/ 867664 h 2112573"/>
              <a:gd name="connsiteX6" fmla="*/ 2112330 w 3495403"/>
              <a:gd name="connsiteY6" fmla="*/ 402395 h 2112573"/>
              <a:gd name="connsiteX7" fmla="*/ 2464385 w 3495403"/>
              <a:gd name="connsiteY7" fmla="*/ 867664 h 2112573"/>
              <a:gd name="connsiteX8" fmla="*/ 2690706 w 3495403"/>
              <a:gd name="connsiteY8" fmla="*/ 264072 h 2112573"/>
              <a:gd name="connsiteX9" fmla="*/ 2979894 w 3495403"/>
              <a:gd name="connsiteY9" fmla="*/ 0 h 2112573"/>
              <a:gd name="connsiteX10" fmla="*/ 3495403 w 3495403"/>
              <a:gd name="connsiteY10" fmla="*/ 12575 h 2112573"/>
              <a:gd name="connsiteX11" fmla="*/ 3495403 w 3495403"/>
              <a:gd name="connsiteY11" fmla="*/ 12575 h 2112573"/>
              <a:gd name="connsiteX12" fmla="*/ 3495403 w 3495403"/>
              <a:gd name="connsiteY12" fmla="*/ 12575 h 211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5403" h="2112573">
                <a:moveTo>
                  <a:pt x="0" y="2112573"/>
                </a:moveTo>
                <a:lnTo>
                  <a:pt x="477789" y="2037124"/>
                </a:lnTo>
                <a:lnTo>
                  <a:pt x="754403" y="1521555"/>
                </a:lnTo>
                <a:lnTo>
                  <a:pt x="1458513" y="1521555"/>
                </a:lnTo>
                <a:lnTo>
                  <a:pt x="1697408" y="917963"/>
                </a:lnTo>
                <a:lnTo>
                  <a:pt x="1207046" y="867664"/>
                </a:lnTo>
                <a:lnTo>
                  <a:pt x="2112330" y="402395"/>
                </a:lnTo>
                <a:lnTo>
                  <a:pt x="2464385" y="867664"/>
                </a:lnTo>
                <a:lnTo>
                  <a:pt x="2690706" y="264072"/>
                </a:lnTo>
                <a:lnTo>
                  <a:pt x="2979894" y="0"/>
                </a:lnTo>
                <a:lnTo>
                  <a:pt x="3495403" y="12575"/>
                </a:lnTo>
                <a:lnTo>
                  <a:pt x="3495403" y="12575"/>
                </a:lnTo>
                <a:lnTo>
                  <a:pt x="3495403" y="12575"/>
                </a:lnTo>
              </a:path>
            </a:pathLst>
          </a:custGeom>
          <a:ln w="762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pic>
        <p:nvPicPr>
          <p:cNvPr id="54" name="Picture 53" descr="Stick Figure Climbing Stairs.jpg"/>
          <p:cNvPicPr>
            <a:picLocks noChangeAspect="1"/>
          </p:cNvPicPr>
          <p:nvPr/>
        </p:nvPicPr>
        <p:blipFill>
          <a:blip r:embed="rId3">
            <a:grayscl/>
            <a:alphaModFix amt="5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" b="100000" l="0" r="100000">
                        <a14:foregroundMark x1="61465" y1="7591" x2="61465" y2="7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83" y="3851243"/>
            <a:ext cx="603330" cy="127747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Oval 88"/>
          <p:cNvSpPr>
            <a:spLocks/>
          </p:cNvSpPr>
          <p:nvPr/>
        </p:nvSpPr>
        <p:spPr>
          <a:xfrm>
            <a:off x="410309" y="4611665"/>
            <a:ext cx="1371600" cy="1371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098290" y="4536215"/>
            <a:ext cx="2222647" cy="918965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Conduct experiments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to get there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3822" y="4860234"/>
            <a:ext cx="1335812" cy="835353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Grasp the Current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Condition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3679345" y="3983861"/>
            <a:ext cx="423949" cy="705212"/>
          </a:xfrm>
          <a:prstGeom prst="straightConnector1">
            <a:avLst/>
          </a:prstGeom>
          <a:ln w="50800">
            <a:solidFill>
              <a:srgbClr val="595959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819786" y="2458033"/>
            <a:ext cx="1552614" cy="742729"/>
          </a:xfrm>
          <a:prstGeom prst="straightConnector1">
            <a:avLst/>
          </a:prstGeom>
          <a:ln w="63500">
            <a:solidFill>
              <a:srgbClr val="595959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3404281" y="4501064"/>
            <a:ext cx="706582" cy="182880"/>
          </a:xfrm>
          <a:prstGeom prst="straightConnector1">
            <a:avLst/>
          </a:prstGeom>
          <a:ln w="47625">
            <a:solidFill>
              <a:srgbClr val="595959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471108" y="2670512"/>
            <a:ext cx="288636" cy="282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831581" y="2502567"/>
            <a:ext cx="288636" cy="282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>
            <a:spLocks/>
          </p:cNvSpPr>
          <p:nvPr/>
        </p:nvSpPr>
        <p:spPr>
          <a:xfrm>
            <a:off x="5021488" y="2493765"/>
            <a:ext cx="1371600" cy="1371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055649" y="2707813"/>
            <a:ext cx="1309818" cy="978469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latin typeface="Helvetica"/>
                <a:cs typeface="Helvetica"/>
              </a:rPr>
              <a:t>Establish your Next</a:t>
            </a:r>
          </a:p>
          <a:p>
            <a:pPr algn="ctr">
              <a:lnSpc>
                <a:spcPct val="80000"/>
              </a:lnSpc>
            </a:pPr>
            <a:r>
              <a:rPr lang="en-US" b="1">
                <a:latin typeface="Helvetica"/>
                <a:cs typeface="Helvetica"/>
              </a:rPr>
              <a:t>Target</a:t>
            </a:r>
          </a:p>
          <a:p>
            <a:pPr algn="ctr">
              <a:lnSpc>
                <a:spcPct val="80000"/>
              </a:lnSpc>
            </a:pPr>
            <a:r>
              <a:rPr lang="en-US" b="1">
                <a:latin typeface="Helvetica"/>
                <a:cs typeface="Helvetica"/>
              </a:rPr>
              <a:t>Condition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113" name="Oval 112"/>
          <p:cNvSpPr>
            <a:spLocks/>
          </p:cNvSpPr>
          <p:nvPr/>
        </p:nvSpPr>
        <p:spPr>
          <a:xfrm>
            <a:off x="7382351" y="1699304"/>
            <a:ext cx="1371600" cy="1371600"/>
          </a:xfrm>
          <a:prstGeom prst="ellipse">
            <a:avLst/>
          </a:prstGeom>
          <a:noFill/>
          <a:ln w="381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7284388" y="1921024"/>
            <a:ext cx="1567277" cy="835353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Get the Direction or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Challenge</a:t>
            </a:r>
            <a:endParaRPr lang="en-US" spc="-135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88686"/>
            <a:ext cx="9144000" cy="151373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 dirty="0">
                <a:latin typeface="Helvetica"/>
                <a:cs typeface="Helvetica"/>
              </a:rPr>
              <a:t>Step 3:</a:t>
            </a:r>
          </a:p>
          <a:p>
            <a:pPr algn="ctr">
              <a:lnSpc>
                <a:spcPct val="90000"/>
              </a:lnSpc>
            </a:pPr>
            <a:r>
              <a:rPr lang="en-US" sz="3400" b="1" dirty="0">
                <a:latin typeface="Helvetica"/>
                <a:cs typeface="Helvetica"/>
              </a:rPr>
              <a:t>ESTABLISH YOUR NEXT</a:t>
            </a:r>
          </a:p>
          <a:p>
            <a:pPr algn="ctr">
              <a:lnSpc>
                <a:spcPct val="90000"/>
              </a:lnSpc>
            </a:pPr>
            <a:r>
              <a:rPr lang="en-US" sz="3400" b="1" dirty="0">
                <a:solidFill>
                  <a:srgbClr val="FF0000"/>
                </a:solidFill>
                <a:latin typeface="Helvetica"/>
                <a:cs typeface="Helvetica"/>
              </a:rPr>
              <a:t>TARGET CONDITION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76869" y="1901491"/>
            <a:ext cx="601372" cy="636857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Helvetica"/>
                <a:cs typeface="Helvetica"/>
              </a:rPr>
              <a:t>3</a:t>
            </a:r>
            <a:endParaRPr lang="en-US" sz="3100" b="1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6143" y="3633044"/>
            <a:ext cx="2973189" cy="181587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i="1" dirty="0">
                <a:solidFill>
                  <a:srgbClr val="0000FF"/>
                </a:solidFill>
              </a:rPr>
              <a:t>What puzzle build time does your team want to reach in Round 5?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A9D27EE-E05F-0348-90F3-4995BDA7FE2D}"/>
              </a:ext>
            </a:extLst>
          </p:cNvPr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www.katatogrow.com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13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1712394" y="3166600"/>
            <a:ext cx="3495403" cy="2112573"/>
          </a:xfrm>
          <a:custGeom>
            <a:avLst/>
            <a:gdLst>
              <a:gd name="connsiteX0" fmla="*/ 0 w 3495403"/>
              <a:gd name="connsiteY0" fmla="*/ 2112573 h 2112573"/>
              <a:gd name="connsiteX1" fmla="*/ 477789 w 3495403"/>
              <a:gd name="connsiteY1" fmla="*/ 2037124 h 2112573"/>
              <a:gd name="connsiteX2" fmla="*/ 754403 w 3495403"/>
              <a:gd name="connsiteY2" fmla="*/ 1521555 h 2112573"/>
              <a:gd name="connsiteX3" fmla="*/ 1458513 w 3495403"/>
              <a:gd name="connsiteY3" fmla="*/ 1521555 h 2112573"/>
              <a:gd name="connsiteX4" fmla="*/ 1697408 w 3495403"/>
              <a:gd name="connsiteY4" fmla="*/ 917963 h 2112573"/>
              <a:gd name="connsiteX5" fmla="*/ 1207046 w 3495403"/>
              <a:gd name="connsiteY5" fmla="*/ 867664 h 2112573"/>
              <a:gd name="connsiteX6" fmla="*/ 2112330 w 3495403"/>
              <a:gd name="connsiteY6" fmla="*/ 402395 h 2112573"/>
              <a:gd name="connsiteX7" fmla="*/ 2464385 w 3495403"/>
              <a:gd name="connsiteY7" fmla="*/ 867664 h 2112573"/>
              <a:gd name="connsiteX8" fmla="*/ 2690706 w 3495403"/>
              <a:gd name="connsiteY8" fmla="*/ 264072 h 2112573"/>
              <a:gd name="connsiteX9" fmla="*/ 2979894 w 3495403"/>
              <a:gd name="connsiteY9" fmla="*/ 0 h 2112573"/>
              <a:gd name="connsiteX10" fmla="*/ 3495403 w 3495403"/>
              <a:gd name="connsiteY10" fmla="*/ 12575 h 2112573"/>
              <a:gd name="connsiteX11" fmla="*/ 3495403 w 3495403"/>
              <a:gd name="connsiteY11" fmla="*/ 12575 h 2112573"/>
              <a:gd name="connsiteX12" fmla="*/ 3495403 w 3495403"/>
              <a:gd name="connsiteY12" fmla="*/ 12575 h 211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5403" h="2112573">
                <a:moveTo>
                  <a:pt x="0" y="2112573"/>
                </a:moveTo>
                <a:lnTo>
                  <a:pt x="477789" y="2037124"/>
                </a:lnTo>
                <a:lnTo>
                  <a:pt x="754403" y="1521555"/>
                </a:lnTo>
                <a:lnTo>
                  <a:pt x="1458513" y="1521555"/>
                </a:lnTo>
                <a:lnTo>
                  <a:pt x="1697408" y="917963"/>
                </a:lnTo>
                <a:lnTo>
                  <a:pt x="1207046" y="867664"/>
                </a:lnTo>
                <a:lnTo>
                  <a:pt x="2112330" y="402395"/>
                </a:lnTo>
                <a:lnTo>
                  <a:pt x="2464385" y="867664"/>
                </a:lnTo>
                <a:lnTo>
                  <a:pt x="2690706" y="264072"/>
                </a:lnTo>
                <a:lnTo>
                  <a:pt x="2979894" y="0"/>
                </a:lnTo>
                <a:lnTo>
                  <a:pt x="3495403" y="12575"/>
                </a:lnTo>
                <a:lnTo>
                  <a:pt x="3495403" y="12575"/>
                </a:lnTo>
                <a:lnTo>
                  <a:pt x="3495403" y="12575"/>
                </a:lnTo>
              </a:path>
            </a:pathLst>
          </a:custGeom>
          <a:ln w="762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pic>
        <p:nvPicPr>
          <p:cNvPr id="54" name="Picture 53" descr="Stick Figure Climbing Stairs.jpg"/>
          <p:cNvPicPr>
            <a:picLocks noChangeAspect="1"/>
          </p:cNvPicPr>
          <p:nvPr/>
        </p:nvPicPr>
        <p:blipFill>
          <a:blip r:embed="rId3">
            <a:grayscl/>
            <a:alphaModFix amt="5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" b="100000" l="0" r="100000">
                        <a14:foregroundMark x1="61465" y1="7591" x2="61465" y2="7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83" y="3851243"/>
            <a:ext cx="603330" cy="127747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Oval 88"/>
          <p:cNvSpPr>
            <a:spLocks/>
          </p:cNvSpPr>
          <p:nvPr/>
        </p:nvSpPr>
        <p:spPr>
          <a:xfrm>
            <a:off x="410309" y="4611665"/>
            <a:ext cx="1371600" cy="1371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098290" y="4536215"/>
            <a:ext cx="2222647" cy="918965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Conduct experiments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to get there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3822" y="4860234"/>
            <a:ext cx="1335812" cy="835353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Grasp the Current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Condition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3679345" y="3983861"/>
            <a:ext cx="423949" cy="705212"/>
          </a:xfrm>
          <a:prstGeom prst="straightConnector1">
            <a:avLst/>
          </a:prstGeom>
          <a:ln w="50800">
            <a:solidFill>
              <a:srgbClr val="595959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819786" y="2458033"/>
            <a:ext cx="1552614" cy="742729"/>
          </a:xfrm>
          <a:prstGeom prst="straightConnector1">
            <a:avLst/>
          </a:prstGeom>
          <a:ln w="63500">
            <a:solidFill>
              <a:srgbClr val="595959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3404281" y="4501064"/>
            <a:ext cx="706582" cy="182880"/>
          </a:xfrm>
          <a:prstGeom prst="straightConnector1">
            <a:avLst/>
          </a:prstGeom>
          <a:ln w="47625">
            <a:solidFill>
              <a:srgbClr val="595959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471108" y="2670512"/>
            <a:ext cx="288636" cy="282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831581" y="2502567"/>
            <a:ext cx="288636" cy="282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>
            <a:spLocks/>
          </p:cNvSpPr>
          <p:nvPr/>
        </p:nvSpPr>
        <p:spPr>
          <a:xfrm>
            <a:off x="5021488" y="2493765"/>
            <a:ext cx="1371600" cy="1371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055649" y="2707813"/>
            <a:ext cx="1309818" cy="978469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latin typeface="Helvetica"/>
                <a:cs typeface="Helvetica"/>
              </a:rPr>
              <a:t>Establish your Next</a:t>
            </a:r>
          </a:p>
          <a:p>
            <a:pPr algn="ctr">
              <a:lnSpc>
                <a:spcPct val="80000"/>
              </a:lnSpc>
            </a:pPr>
            <a:r>
              <a:rPr lang="en-US" b="1">
                <a:latin typeface="Helvetica"/>
                <a:cs typeface="Helvetica"/>
              </a:rPr>
              <a:t>Target</a:t>
            </a:r>
          </a:p>
          <a:p>
            <a:pPr algn="ctr">
              <a:lnSpc>
                <a:spcPct val="80000"/>
              </a:lnSpc>
            </a:pPr>
            <a:r>
              <a:rPr lang="en-US" b="1">
                <a:latin typeface="Helvetica"/>
                <a:cs typeface="Helvetica"/>
              </a:rPr>
              <a:t>Condition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113" name="Oval 112"/>
          <p:cNvSpPr>
            <a:spLocks/>
          </p:cNvSpPr>
          <p:nvPr/>
        </p:nvSpPr>
        <p:spPr>
          <a:xfrm>
            <a:off x="7382351" y="1699304"/>
            <a:ext cx="1371600" cy="1371600"/>
          </a:xfrm>
          <a:prstGeom prst="ellipse">
            <a:avLst/>
          </a:prstGeom>
          <a:noFill/>
          <a:ln w="381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7284388" y="1921024"/>
            <a:ext cx="1567277" cy="835353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Get the Direction or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Challenge</a:t>
            </a:r>
            <a:endParaRPr lang="en-US" spc="-135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88686"/>
            <a:ext cx="9144000" cy="151373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>
                <a:latin typeface="Helvetica"/>
                <a:cs typeface="Helvetica"/>
              </a:rPr>
              <a:t>Step 3:</a:t>
            </a:r>
          </a:p>
          <a:p>
            <a:pPr algn="ctr">
              <a:lnSpc>
                <a:spcPct val="90000"/>
              </a:lnSpc>
            </a:pPr>
            <a:r>
              <a:rPr lang="en-US" sz="3400" b="1">
                <a:latin typeface="Helvetica"/>
                <a:cs typeface="Helvetica"/>
              </a:rPr>
              <a:t>ESTABLISH YOUR NEXT</a:t>
            </a:r>
          </a:p>
          <a:p>
            <a:pPr algn="ctr">
              <a:lnSpc>
                <a:spcPct val="90000"/>
              </a:lnSpc>
            </a:pPr>
            <a:r>
              <a:rPr lang="en-US" sz="3400" b="1">
                <a:latin typeface="Helvetica"/>
                <a:cs typeface="Helvetica"/>
              </a:rPr>
              <a:t>TARGET CONDITION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76869" y="1901491"/>
            <a:ext cx="601372" cy="636857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Helvetica"/>
                <a:cs typeface="Helvetica"/>
              </a:rPr>
              <a:t>3</a:t>
            </a:r>
            <a:endParaRPr lang="en-US" sz="3100" b="1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DFE6FFD-575C-7A46-911D-780ADEF8C145}"/>
              </a:ext>
            </a:extLst>
          </p:cNvPr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www.katatogrow.com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5974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Take</a:t>
            </a:r>
            <a:r>
              <a:rPr lang="fr-FR" dirty="0"/>
              <a:t> a few seconds to </a:t>
            </a:r>
            <a:r>
              <a:rPr lang="fr-FR" dirty="0" err="1"/>
              <a:t>establish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Target Condition </a:t>
            </a:r>
            <a:r>
              <a:rPr lang="fr-FR" dirty="0">
                <a:solidFill>
                  <a:srgbClr val="FF0000"/>
                </a:solidFill>
              </a:rPr>
              <a:t>(Round 5)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91" y="1783644"/>
            <a:ext cx="3331899" cy="489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6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5AD96AB-3605-3240-AC92-2563D0407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658" y="906729"/>
            <a:ext cx="4076274" cy="545111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04B6304-F1E0-464F-90F5-CB34B54565BC}"/>
              </a:ext>
            </a:extLst>
          </p:cNvPr>
          <p:cNvSpPr txBox="1"/>
          <p:nvPr/>
        </p:nvSpPr>
        <p:spPr>
          <a:xfrm>
            <a:off x="3207066" y="1992222"/>
            <a:ext cx="25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solidFill>
                  <a:srgbClr val="137BFF"/>
                </a:solidFill>
              </a:rPr>
              <a:t>X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CE2188B-3117-754F-870D-0C30A6C8310E}"/>
              </a:ext>
            </a:extLst>
          </p:cNvPr>
          <p:cNvSpPr txBox="1"/>
          <p:nvPr/>
        </p:nvSpPr>
        <p:spPr>
          <a:xfrm>
            <a:off x="3317407" y="1881305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solidFill>
                  <a:srgbClr val="137BFF"/>
                </a:solidFill>
              </a:rPr>
              <a:t>32s</a:t>
            </a:r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B946FE00-61BB-D340-8B00-8636C64BB5E2}"/>
              </a:ext>
            </a:extLst>
          </p:cNvPr>
          <p:cNvCxnSpPr>
            <a:cxnSpLocks/>
          </p:cNvCxnSpPr>
          <p:nvPr/>
        </p:nvCxnSpPr>
        <p:spPr>
          <a:xfrm>
            <a:off x="3181007" y="2584384"/>
            <a:ext cx="3758975" cy="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">
            <a:extLst>
              <a:ext uri="{FF2B5EF4-FFF2-40B4-BE49-F238E27FC236}">
                <a16:creationId xmlns:a16="http://schemas.microsoft.com/office/drawing/2014/main" id="{6B7AC2E1-8152-0C4B-99DE-69FDF5BC2E05}"/>
              </a:ext>
            </a:extLst>
          </p:cNvPr>
          <p:cNvSpPr txBox="1"/>
          <p:nvPr/>
        </p:nvSpPr>
        <p:spPr>
          <a:xfrm>
            <a:off x="2510156" y="2317944"/>
            <a:ext cx="723641" cy="49243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r"/>
            <a:r>
              <a:rPr lang="en-US" sz="2600" b="1" dirty="0">
                <a:solidFill>
                  <a:srgbClr val="FF0000"/>
                </a:solidFill>
              </a:rPr>
              <a:t>TC</a:t>
            </a: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82FDB0AE-40D2-D24A-9B17-427E340FA3E3}"/>
              </a:ext>
            </a:extLst>
          </p:cNvPr>
          <p:cNvSpPr txBox="1"/>
          <p:nvPr/>
        </p:nvSpPr>
        <p:spPr>
          <a:xfrm>
            <a:off x="-216000" y="215257"/>
            <a:ext cx="9144000" cy="526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latin typeface="Helvetica"/>
                <a:cs typeface="Helvetica"/>
              </a:rPr>
              <a:t>Note your next Target Condition</a:t>
            </a:r>
          </a:p>
        </p:txBody>
      </p:sp>
      <p:sp>
        <p:nvSpPr>
          <p:cNvPr id="32" name="Flèche droite à entaille 31">
            <a:extLst>
              <a:ext uri="{FF2B5EF4-FFF2-40B4-BE49-F238E27FC236}">
                <a16:creationId xmlns:a16="http://schemas.microsoft.com/office/drawing/2014/main" id="{0CA04945-3C09-CA4A-9FB0-AF9C6ED6B812}"/>
              </a:ext>
            </a:extLst>
          </p:cNvPr>
          <p:cNvSpPr/>
          <p:nvPr/>
        </p:nvSpPr>
        <p:spPr bwMode="auto">
          <a:xfrm>
            <a:off x="403988" y="2096025"/>
            <a:ext cx="2106168" cy="95486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CDEA824-D60D-844D-9BFC-7F3742914B80}"/>
              </a:ext>
            </a:extLst>
          </p:cNvPr>
          <p:cNvSpPr txBox="1"/>
          <p:nvPr/>
        </p:nvSpPr>
        <p:spPr>
          <a:xfrm>
            <a:off x="577794" y="2307385"/>
            <a:ext cx="18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Example</a:t>
            </a:r>
            <a:r>
              <a:rPr lang="fr-FR" sz="1400" b="1" dirty="0">
                <a:solidFill>
                  <a:srgbClr val="FF0000"/>
                </a:solidFill>
              </a:rPr>
              <a:t> of a Target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Condition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7EA9E5-A5E5-D747-A844-F6595647B2F3}"/>
              </a:ext>
            </a:extLst>
          </p:cNvPr>
          <p:cNvSpPr txBox="1"/>
          <p:nvPr/>
        </p:nvSpPr>
        <p:spPr>
          <a:xfrm>
            <a:off x="6620262" y="2317944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21s</a:t>
            </a:r>
          </a:p>
        </p:txBody>
      </p:sp>
    </p:spTree>
    <p:extLst>
      <p:ext uri="{BB962C8B-B14F-4D97-AF65-F5344CB8AC3E}">
        <p14:creationId xmlns:p14="http://schemas.microsoft.com/office/powerpoint/2010/main" val="29316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AD68BA8-1EA4-BE49-A72E-BF6E27440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282" y="914774"/>
            <a:ext cx="4076274" cy="545111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04B6304-F1E0-464F-90F5-CB34B54565BC}"/>
              </a:ext>
            </a:extLst>
          </p:cNvPr>
          <p:cNvSpPr txBox="1"/>
          <p:nvPr/>
        </p:nvSpPr>
        <p:spPr>
          <a:xfrm>
            <a:off x="3187714" y="1984178"/>
            <a:ext cx="25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solidFill>
                  <a:srgbClr val="137BFF"/>
                </a:solidFill>
              </a:rPr>
              <a:t>X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CE2188B-3117-754F-870D-0C30A6C8310E}"/>
              </a:ext>
            </a:extLst>
          </p:cNvPr>
          <p:cNvSpPr txBox="1"/>
          <p:nvPr/>
        </p:nvSpPr>
        <p:spPr>
          <a:xfrm>
            <a:off x="3298055" y="1873261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solidFill>
                  <a:srgbClr val="137BFF"/>
                </a:solidFill>
              </a:rPr>
              <a:t>32s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BC835FC2-713A-3346-BB37-F60AE4960728}"/>
              </a:ext>
            </a:extLst>
          </p:cNvPr>
          <p:cNvSpPr txBox="1"/>
          <p:nvPr/>
        </p:nvSpPr>
        <p:spPr>
          <a:xfrm>
            <a:off x="0" y="316057"/>
            <a:ext cx="9144000" cy="526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latin typeface="Helvetica"/>
                <a:cs typeface="Helvetica"/>
              </a:rPr>
              <a:t>What will be your next step </a:t>
            </a:r>
            <a:r>
              <a:rPr lang="en-US" sz="2400" b="1" dirty="0">
                <a:latin typeface="Helvetica"/>
                <a:cs typeface="Helvetica"/>
              </a:rPr>
              <a:t>(first experiment)</a:t>
            </a:r>
            <a:r>
              <a:rPr lang="en-US" sz="3400" b="1" dirty="0">
                <a:latin typeface="Helvetica"/>
                <a:cs typeface="Helvetica"/>
              </a:rPr>
              <a:t>?</a:t>
            </a:r>
          </a:p>
        </p:txBody>
      </p:sp>
      <p:sp>
        <p:nvSpPr>
          <p:cNvPr id="19" name="Flèche droite à entaille 18">
            <a:extLst>
              <a:ext uri="{FF2B5EF4-FFF2-40B4-BE49-F238E27FC236}">
                <a16:creationId xmlns:a16="http://schemas.microsoft.com/office/drawing/2014/main" id="{AD160DF0-56E3-EE42-BCAB-0750E29AF6A4}"/>
              </a:ext>
            </a:extLst>
          </p:cNvPr>
          <p:cNvSpPr/>
          <p:nvPr/>
        </p:nvSpPr>
        <p:spPr bwMode="auto">
          <a:xfrm>
            <a:off x="1549609" y="5556669"/>
            <a:ext cx="1373618" cy="587891"/>
          </a:xfrm>
          <a:prstGeom prst="notch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0D3BB4-A5D8-034E-B9C5-F2E3ACDB2223}"/>
              </a:ext>
            </a:extLst>
          </p:cNvPr>
          <p:cNvSpPr/>
          <p:nvPr/>
        </p:nvSpPr>
        <p:spPr bwMode="auto">
          <a:xfrm>
            <a:off x="3649923" y="5527868"/>
            <a:ext cx="528021" cy="78681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22114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49" y="260350"/>
            <a:ext cx="8748667" cy="1008063"/>
          </a:xfrm>
        </p:spPr>
        <p:txBody>
          <a:bodyPr/>
          <a:lstStyle/>
          <a:p>
            <a:r>
              <a:rPr lang="fr-FR" dirty="0" err="1"/>
              <a:t>Take</a:t>
            </a:r>
            <a:r>
              <a:rPr lang="fr-FR" dirty="0"/>
              <a:t> a few seconds to </a:t>
            </a:r>
            <a:r>
              <a:rPr lang="fr-FR" dirty="0" err="1"/>
              <a:t>determine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311" y="825093"/>
            <a:ext cx="3984978" cy="58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5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1712394" y="3166600"/>
            <a:ext cx="3495403" cy="2112573"/>
          </a:xfrm>
          <a:custGeom>
            <a:avLst/>
            <a:gdLst>
              <a:gd name="connsiteX0" fmla="*/ 0 w 3495403"/>
              <a:gd name="connsiteY0" fmla="*/ 2112573 h 2112573"/>
              <a:gd name="connsiteX1" fmla="*/ 477789 w 3495403"/>
              <a:gd name="connsiteY1" fmla="*/ 2037124 h 2112573"/>
              <a:gd name="connsiteX2" fmla="*/ 754403 w 3495403"/>
              <a:gd name="connsiteY2" fmla="*/ 1521555 h 2112573"/>
              <a:gd name="connsiteX3" fmla="*/ 1458513 w 3495403"/>
              <a:gd name="connsiteY3" fmla="*/ 1521555 h 2112573"/>
              <a:gd name="connsiteX4" fmla="*/ 1697408 w 3495403"/>
              <a:gd name="connsiteY4" fmla="*/ 917963 h 2112573"/>
              <a:gd name="connsiteX5" fmla="*/ 1207046 w 3495403"/>
              <a:gd name="connsiteY5" fmla="*/ 867664 h 2112573"/>
              <a:gd name="connsiteX6" fmla="*/ 2112330 w 3495403"/>
              <a:gd name="connsiteY6" fmla="*/ 402395 h 2112573"/>
              <a:gd name="connsiteX7" fmla="*/ 2464385 w 3495403"/>
              <a:gd name="connsiteY7" fmla="*/ 867664 h 2112573"/>
              <a:gd name="connsiteX8" fmla="*/ 2690706 w 3495403"/>
              <a:gd name="connsiteY8" fmla="*/ 264072 h 2112573"/>
              <a:gd name="connsiteX9" fmla="*/ 2979894 w 3495403"/>
              <a:gd name="connsiteY9" fmla="*/ 0 h 2112573"/>
              <a:gd name="connsiteX10" fmla="*/ 3495403 w 3495403"/>
              <a:gd name="connsiteY10" fmla="*/ 12575 h 2112573"/>
              <a:gd name="connsiteX11" fmla="*/ 3495403 w 3495403"/>
              <a:gd name="connsiteY11" fmla="*/ 12575 h 2112573"/>
              <a:gd name="connsiteX12" fmla="*/ 3495403 w 3495403"/>
              <a:gd name="connsiteY12" fmla="*/ 12575 h 211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5403" h="2112573">
                <a:moveTo>
                  <a:pt x="0" y="2112573"/>
                </a:moveTo>
                <a:lnTo>
                  <a:pt x="477789" y="2037124"/>
                </a:lnTo>
                <a:lnTo>
                  <a:pt x="754403" y="1521555"/>
                </a:lnTo>
                <a:lnTo>
                  <a:pt x="1458513" y="1521555"/>
                </a:lnTo>
                <a:lnTo>
                  <a:pt x="1697408" y="917963"/>
                </a:lnTo>
                <a:lnTo>
                  <a:pt x="1207046" y="867664"/>
                </a:lnTo>
                <a:lnTo>
                  <a:pt x="2112330" y="402395"/>
                </a:lnTo>
                <a:lnTo>
                  <a:pt x="2464385" y="867664"/>
                </a:lnTo>
                <a:lnTo>
                  <a:pt x="2690706" y="264072"/>
                </a:lnTo>
                <a:lnTo>
                  <a:pt x="2979894" y="0"/>
                </a:lnTo>
                <a:lnTo>
                  <a:pt x="3495403" y="12575"/>
                </a:lnTo>
                <a:lnTo>
                  <a:pt x="3495403" y="12575"/>
                </a:lnTo>
                <a:lnTo>
                  <a:pt x="3495403" y="12575"/>
                </a:lnTo>
              </a:path>
            </a:pathLst>
          </a:custGeom>
          <a:ln w="762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pic>
        <p:nvPicPr>
          <p:cNvPr id="54" name="Picture 53" descr="Stick Figure Climbing Stairs.jpg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" b="100000" l="0" r="100000">
                        <a14:foregroundMark x1="61465" y1="7591" x2="61465" y2="7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83" y="3851243"/>
            <a:ext cx="603330" cy="127747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Oval 88"/>
          <p:cNvSpPr>
            <a:spLocks/>
          </p:cNvSpPr>
          <p:nvPr/>
        </p:nvSpPr>
        <p:spPr>
          <a:xfrm>
            <a:off x="410309" y="4611665"/>
            <a:ext cx="1371600" cy="1371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149091" y="4574315"/>
            <a:ext cx="1721495" cy="9189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82030" tIns="41014" rIns="82030" bIns="41014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Helvetica"/>
                <a:cs typeface="Helvetica"/>
              </a:rPr>
              <a:t>Conduct experiments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Helvetica"/>
                <a:cs typeface="Helvetica"/>
              </a:rPr>
              <a:t>to get there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3822" y="4860234"/>
            <a:ext cx="1335812" cy="835353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Grasp the Current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Condition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3679345" y="3983861"/>
            <a:ext cx="423949" cy="705212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819786" y="2458033"/>
            <a:ext cx="1552614" cy="742729"/>
          </a:xfrm>
          <a:prstGeom prst="straightConnector1">
            <a:avLst/>
          </a:prstGeom>
          <a:ln w="63500">
            <a:solidFill>
              <a:srgbClr val="595959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3404281" y="4501064"/>
            <a:ext cx="706582" cy="182880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471108" y="2670512"/>
            <a:ext cx="288636" cy="282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831581" y="2502567"/>
            <a:ext cx="288636" cy="282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>
            <a:spLocks/>
          </p:cNvSpPr>
          <p:nvPr/>
        </p:nvSpPr>
        <p:spPr>
          <a:xfrm>
            <a:off x="5021488" y="2493765"/>
            <a:ext cx="1371600" cy="1371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055649" y="2707813"/>
            <a:ext cx="1309818" cy="978469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Establish your Next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Target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Condition</a:t>
            </a:r>
            <a:endParaRPr lang="en-US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113" name="Oval 112"/>
          <p:cNvSpPr>
            <a:spLocks/>
          </p:cNvSpPr>
          <p:nvPr/>
        </p:nvSpPr>
        <p:spPr>
          <a:xfrm>
            <a:off x="7382351" y="1699304"/>
            <a:ext cx="1371600" cy="1371600"/>
          </a:xfrm>
          <a:prstGeom prst="ellipse">
            <a:avLst/>
          </a:prstGeom>
          <a:noFill/>
          <a:ln w="381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7284388" y="1921024"/>
            <a:ext cx="1567277" cy="835353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Get the Direction or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Challenge</a:t>
            </a:r>
            <a:endParaRPr lang="en-US" spc="-135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88687"/>
            <a:ext cx="9144000" cy="104283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 dirty="0">
                <a:latin typeface="Helvetica"/>
                <a:cs typeface="Helvetica"/>
              </a:rPr>
              <a:t>Step 4:</a:t>
            </a:r>
          </a:p>
          <a:p>
            <a:pPr algn="ctr">
              <a:lnSpc>
                <a:spcPct val="90000"/>
              </a:lnSpc>
            </a:pPr>
            <a:r>
              <a:rPr lang="en-US" sz="3400" b="1" dirty="0">
                <a:latin typeface="Helvetica"/>
                <a:cs typeface="Helvetica"/>
              </a:rPr>
              <a:t>CONDUCT </a:t>
            </a:r>
            <a:r>
              <a:rPr lang="en-US" sz="3400" b="1" dirty="0">
                <a:solidFill>
                  <a:srgbClr val="FF0000"/>
                </a:solidFill>
                <a:latin typeface="Helvetica"/>
                <a:cs typeface="Helvetica"/>
              </a:rPr>
              <a:t>EXPERIMENTS</a:t>
            </a:r>
            <a:r>
              <a:rPr lang="en-US" sz="3400" b="1" dirty="0">
                <a:latin typeface="Helvetica"/>
                <a:cs typeface="Helvetica"/>
              </a:rPr>
              <a:t> TO GET THERE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4950" y="4032227"/>
            <a:ext cx="601372" cy="636857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Helvetica"/>
                <a:cs typeface="Helvetica"/>
              </a:rPr>
              <a:t>4</a:t>
            </a:r>
            <a:endParaRPr lang="en-US" sz="3100" b="1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BEACA04-9128-194F-AA0B-93FC9C3017A0}"/>
              </a:ext>
            </a:extLst>
          </p:cNvPr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www.katatogrow.com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4718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6482" y="588457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www.katatogrow.com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0624" y="231269"/>
            <a:ext cx="8442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Arial Black" panose="020B0A04020102020204" pitchFamily="34" charset="0"/>
                <a:cs typeface="Aharoni" panose="02010803020104030203" pitchFamily="2" charset="-79"/>
              </a:rPr>
              <a:t>During each round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35849" y="1677819"/>
            <a:ext cx="27930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Assemble the puzzle</a:t>
            </a:r>
          </a:p>
          <a:p>
            <a:pPr marL="342900" indent="-342900">
              <a:buAutoNum type="alphaUcParenR"/>
            </a:pPr>
            <a:endParaRPr lang="en-GB" dirty="0"/>
          </a:p>
          <a:p>
            <a:r>
              <a:rPr lang="en-GB" dirty="0"/>
              <a:t>1) Note the time (Current Condition now)</a:t>
            </a:r>
          </a:p>
          <a:p>
            <a:pPr marL="342900" indent="-342900">
              <a:buAutoNum type="alphaUcParenR"/>
            </a:pPr>
            <a:endParaRPr lang="en-GB" dirty="0"/>
          </a:p>
          <a:p>
            <a:r>
              <a:rPr lang="en-GB" dirty="0"/>
              <a:t>2) Note what you learned</a:t>
            </a:r>
          </a:p>
          <a:p>
            <a:endParaRPr lang="en-GB" dirty="0"/>
          </a:p>
          <a:p>
            <a:r>
              <a:rPr lang="en-GB" dirty="0"/>
              <a:t>3) Note the obstacles met</a:t>
            </a:r>
          </a:p>
          <a:p>
            <a:endParaRPr lang="en-GB" dirty="0"/>
          </a:p>
          <a:p>
            <a:r>
              <a:rPr lang="en-GB" dirty="0"/>
              <a:t>4) Note what will be your next step (experiment)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97138" y="1541187"/>
            <a:ext cx="54042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b="1">
                <a:solidFill>
                  <a:srgbClr val="FF0000"/>
                </a:solidFill>
              </a:rPr>
              <a:t>3:00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C4C180-6C36-714F-AA85-B738B6C17C1F}"/>
              </a:ext>
            </a:extLst>
          </p:cNvPr>
          <p:cNvSpPr txBox="1"/>
          <p:nvPr/>
        </p:nvSpPr>
        <p:spPr>
          <a:xfrm>
            <a:off x="1258977" y="4487213"/>
            <a:ext cx="429873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You assemble the puzzle only </a:t>
            </a:r>
            <a:r>
              <a:rPr lang="en-GB" sz="2400" b="1" u="sng" dirty="0"/>
              <a:t>one</a:t>
            </a:r>
            <a:r>
              <a:rPr lang="en-GB" sz="2400" dirty="0"/>
              <a:t> time per round</a:t>
            </a:r>
          </a:p>
        </p:txBody>
      </p:sp>
    </p:spTree>
    <p:extLst>
      <p:ext uri="{BB962C8B-B14F-4D97-AF65-F5344CB8AC3E}">
        <p14:creationId xmlns:p14="http://schemas.microsoft.com/office/powerpoint/2010/main" val="12905914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85D44A50-864B-1743-ABD2-4A42891B4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991" y="975074"/>
            <a:ext cx="4054034" cy="5434332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2655962" y="1674024"/>
            <a:ext cx="1089508" cy="39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88918" y="5713958"/>
            <a:ext cx="251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4) </a:t>
            </a:r>
            <a:r>
              <a:rPr lang="en-US" sz="1200" b="1" dirty="0">
                <a:solidFill>
                  <a:srgbClr val="FF0000"/>
                </a:solidFill>
              </a:rPr>
              <a:t>Note what will be you next step (experiment)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48" y="1271546"/>
            <a:ext cx="255127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endParaRPr lang="en-US" sz="1200" b="1" i="1" dirty="0"/>
          </a:p>
          <a:p>
            <a:pPr marL="228600" indent="-228600" algn="r">
              <a:buAutoNum type="arabicParenR"/>
            </a:pPr>
            <a:r>
              <a:rPr lang="en-US" sz="1200" b="1" dirty="0">
                <a:solidFill>
                  <a:srgbClr val="FF0000"/>
                </a:solidFill>
              </a:rPr>
              <a:t>Note the time </a:t>
            </a:r>
          </a:p>
          <a:p>
            <a:pPr algn="r"/>
            <a:r>
              <a:rPr lang="en-US" sz="1200" b="1" dirty="0">
                <a:solidFill>
                  <a:srgbClr val="FF0000"/>
                </a:solidFill>
              </a:rPr>
              <a:t>(</a:t>
            </a:r>
            <a:r>
              <a:rPr lang="en-US" sz="1200" b="1" dirty="0">
                <a:solidFill>
                  <a:srgbClr val="0432FF"/>
                </a:solidFill>
              </a:rPr>
              <a:t>Current Condition now</a:t>
            </a:r>
            <a:r>
              <a:rPr lang="en-US" sz="1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95918"/>
            <a:ext cx="9144000" cy="47277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Helvetica"/>
                <a:cs typeface="Helvetica"/>
              </a:rPr>
              <a:t>Update your Experimenting Form after each round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EEE5FBFE-FA2F-D24C-B015-425426E2FB94}"/>
              </a:ext>
            </a:extLst>
          </p:cNvPr>
          <p:cNvSpPr txBox="1"/>
          <p:nvPr/>
        </p:nvSpPr>
        <p:spPr>
          <a:xfrm>
            <a:off x="-88918" y="4812242"/>
            <a:ext cx="2510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3) </a:t>
            </a:r>
            <a:r>
              <a:rPr lang="en-US" sz="1200" b="1" dirty="0">
                <a:solidFill>
                  <a:srgbClr val="FF0000"/>
                </a:solidFill>
              </a:rPr>
              <a:t>Note the obstacles you met</a:t>
            </a:r>
            <a:endParaRPr lang="en-US" sz="1200" b="1" dirty="0">
              <a:solidFill>
                <a:srgbClr val="137BFF"/>
              </a:solidFill>
            </a:endParaRPr>
          </a:p>
        </p:txBody>
      </p:sp>
      <p:cxnSp>
        <p:nvCxnSpPr>
          <p:cNvPr id="17" name="Straight Arrow Connector 5">
            <a:extLst>
              <a:ext uri="{FF2B5EF4-FFF2-40B4-BE49-F238E27FC236}">
                <a16:creationId xmlns:a16="http://schemas.microsoft.com/office/drawing/2014/main" id="{C0A693EF-4569-A14D-8AD3-CF87519C4791}"/>
              </a:ext>
            </a:extLst>
          </p:cNvPr>
          <p:cNvCxnSpPr>
            <a:cxnSpLocks/>
          </p:cNvCxnSpPr>
          <p:nvPr/>
        </p:nvCxnSpPr>
        <p:spPr>
          <a:xfrm>
            <a:off x="2467323" y="4965274"/>
            <a:ext cx="114990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8A98F66-8CCB-F545-AC85-6D0730A90A4B}"/>
              </a:ext>
            </a:extLst>
          </p:cNvPr>
          <p:cNvSpPr txBox="1"/>
          <p:nvPr/>
        </p:nvSpPr>
        <p:spPr>
          <a:xfrm>
            <a:off x="3853262" y="1449127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44s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ADAF215-78A7-BB4D-8713-7A8769AC5AF9}"/>
              </a:ext>
            </a:extLst>
          </p:cNvPr>
          <p:cNvCxnSpPr>
            <a:cxnSpLocks/>
          </p:cNvCxnSpPr>
          <p:nvPr/>
        </p:nvCxnSpPr>
        <p:spPr bwMode="auto">
          <a:xfrm flipV="1">
            <a:off x="3331641" y="1718667"/>
            <a:ext cx="529360" cy="4600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04B6304-F1E0-464F-90F5-CB34B54565BC}"/>
              </a:ext>
            </a:extLst>
          </p:cNvPr>
          <p:cNvSpPr txBox="1"/>
          <p:nvPr/>
        </p:nvSpPr>
        <p:spPr>
          <a:xfrm>
            <a:off x="3191191" y="2048608"/>
            <a:ext cx="25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/>
              <a:t>X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CE2188B-3117-754F-870D-0C30A6C8310E}"/>
              </a:ext>
            </a:extLst>
          </p:cNvPr>
          <p:cNvSpPr txBox="1"/>
          <p:nvPr/>
        </p:nvSpPr>
        <p:spPr>
          <a:xfrm>
            <a:off x="3301532" y="1937691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32s</a:t>
            </a: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ABBE0938-4E31-3A46-89EB-C5E9BF279BE5}"/>
              </a:ext>
            </a:extLst>
          </p:cNvPr>
          <p:cNvSpPr txBox="1"/>
          <p:nvPr/>
        </p:nvSpPr>
        <p:spPr>
          <a:xfrm>
            <a:off x="-129327" y="4127976"/>
            <a:ext cx="255127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endParaRPr lang="en-US" sz="1200" b="1" i="1" dirty="0"/>
          </a:p>
          <a:p>
            <a:pPr algn="r"/>
            <a:r>
              <a:rPr lang="en-US" sz="1200" b="1" dirty="0"/>
              <a:t>2) </a:t>
            </a:r>
            <a:r>
              <a:rPr lang="en-US" sz="1200" b="1" dirty="0">
                <a:solidFill>
                  <a:srgbClr val="FF0000"/>
                </a:solidFill>
              </a:rPr>
              <a:t>Note what you learned</a:t>
            </a:r>
            <a:endParaRPr lang="en-US" sz="1200" b="1" dirty="0">
              <a:solidFill>
                <a:srgbClr val="137BFF"/>
              </a:solidFill>
            </a:endParaRPr>
          </a:p>
        </p:txBody>
      </p:sp>
      <p:cxnSp>
        <p:nvCxnSpPr>
          <p:cNvPr id="31" name="Straight Arrow Connector 5">
            <a:extLst>
              <a:ext uri="{FF2B5EF4-FFF2-40B4-BE49-F238E27FC236}">
                <a16:creationId xmlns:a16="http://schemas.microsoft.com/office/drawing/2014/main" id="{24F7054E-4543-A846-B3D2-2EA0E9071364}"/>
              </a:ext>
            </a:extLst>
          </p:cNvPr>
          <p:cNvCxnSpPr>
            <a:cxnSpLocks/>
          </p:cNvCxnSpPr>
          <p:nvPr/>
        </p:nvCxnSpPr>
        <p:spPr>
          <a:xfrm>
            <a:off x="2465148" y="4412074"/>
            <a:ext cx="114990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5">
            <a:extLst>
              <a:ext uri="{FF2B5EF4-FFF2-40B4-BE49-F238E27FC236}">
                <a16:creationId xmlns:a16="http://schemas.microsoft.com/office/drawing/2014/main" id="{CA5A33CF-1F6A-CE4F-894C-35CFF5A83BF6}"/>
              </a:ext>
            </a:extLst>
          </p:cNvPr>
          <p:cNvCxnSpPr>
            <a:cxnSpLocks/>
          </p:cNvCxnSpPr>
          <p:nvPr/>
        </p:nvCxnSpPr>
        <p:spPr>
          <a:xfrm>
            <a:off x="2465148" y="5944790"/>
            <a:ext cx="170365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2524B16-905A-A14A-AEA8-D051130780D1}"/>
              </a:ext>
            </a:extLst>
          </p:cNvPr>
          <p:cNvSpPr/>
          <p:nvPr/>
        </p:nvSpPr>
        <p:spPr bwMode="auto">
          <a:xfrm>
            <a:off x="4197647" y="5581900"/>
            <a:ext cx="543912" cy="745728"/>
          </a:xfrm>
          <a:prstGeom prst="rect">
            <a:avLst/>
          </a:prstGeom>
          <a:solidFill>
            <a:srgbClr val="FF0000">
              <a:alpha val="1451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4686B3-5306-724A-B675-345516D5647F}"/>
              </a:ext>
            </a:extLst>
          </p:cNvPr>
          <p:cNvSpPr/>
          <p:nvPr/>
        </p:nvSpPr>
        <p:spPr bwMode="auto">
          <a:xfrm>
            <a:off x="3634201" y="4751306"/>
            <a:ext cx="528021" cy="577795"/>
          </a:xfrm>
          <a:prstGeom prst="rect">
            <a:avLst/>
          </a:prstGeom>
          <a:solidFill>
            <a:srgbClr val="FF0000">
              <a:alpha val="1451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295272-1FD4-0148-B17E-A40C756587CA}"/>
              </a:ext>
            </a:extLst>
          </p:cNvPr>
          <p:cNvSpPr/>
          <p:nvPr/>
        </p:nvSpPr>
        <p:spPr bwMode="auto">
          <a:xfrm>
            <a:off x="3634200" y="4135337"/>
            <a:ext cx="528021" cy="615969"/>
          </a:xfrm>
          <a:prstGeom prst="rect">
            <a:avLst/>
          </a:prstGeom>
          <a:solidFill>
            <a:srgbClr val="FF0000">
              <a:alpha val="1451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E7657CF-7802-9B4C-9BDB-91F151BC2306}"/>
              </a:ext>
            </a:extLst>
          </p:cNvPr>
          <p:cNvSpPr txBox="1"/>
          <p:nvPr/>
        </p:nvSpPr>
        <p:spPr>
          <a:xfrm>
            <a:off x="3742585" y="1533900"/>
            <a:ext cx="25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7259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21" grpId="0"/>
      <p:bldP spid="30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art Positi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875" y="1017352"/>
            <a:ext cx="3753440" cy="4372177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0" y="320278"/>
            <a:ext cx="9144000" cy="526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latin typeface="Helvetica"/>
                <a:cs typeface="Helvetica"/>
              </a:rPr>
              <a:t>Get ready for </a:t>
            </a:r>
            <a:r>
              <a:rPr lang="en-US" sz="3400" b="1" dirty="0">
                <a:solidFill>
                  <a:srgbClr val="FF0000"/>
                </a:solidFill>
                <a:latin typeface="Helvetica"/>
                <a:cs typeface="Helvetica"/>
              </a:rPr>
              <a:t>Round 1</a:t>
            </a:r>
            <a:r>
              <a:rPr lang="en-US" sz="3400" b="1" dirty="0">
                <a:latin typeface="Helvetica"/>
                <a:cs typeface="Helvetica"/>
              </a:rPr>
              <a:t> ? 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2775" y="5560071"/>
            <a:ext cx="9144000" cy="526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latin typeface="Helvetica"/>
                <a:cs typeface="Helvetica"/>
              </a:rPr>
              <a:t>Time keepers are you ready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3A70AE-543C-2948-80BC-CA2A139B8340}"/>
              </a:ext>
            </a:extLst>
          </p:cNvPr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www.katatogrow.com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1465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Pay6ArM3Q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17" y="829866"/>
            <a:ext cx="2165313" cy="1631156"/>
          </a:xfrm>
          <a:prstGeom prst="rect">
            <a:avLst/>
          </a:prstGeom>
        </p:spPr>
      </p:pic>
      <p:pic>
        <p:nvPicPr>
          <p:cNvPr id="5" name="Picture 4" descr="young_boy_at_desk_writing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0"/>
          <a:stretch/>
        </p:blipFill>
        <p:spPr>
          <a:xfrm>
            <a:off x="1469302" y="4495800"/>
            <a:ext cx="1598779" cy="163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9200" y="1536700"/>
            <a:ext cx="4394200" cy="58477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3200" b="1"/>
              <a:t>Choose a Team Name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9201" y="4813301"/>
            <a:ext cx="4705530" cy="101566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3200" b="1" dirty="0"/>
              <a:t>Select a Data Recorder</a:t>
            </a:r>
          </a:p>
          <a:p>
            <a:r>
              <a:rPr lang="en-US" sz="2800" dirty="0">
                <a:sym typeface="Wingdings"/>
              </a:rPr>
              <a:t> </a:t>
            </a:r>
            <a:r>
              <a:rPr lang="en-US" sz="2800" dirty="0"/>
              <a:t>'Baseline Rounds' form</a:t>
            </a:r>
          </a:p>
        </p:txBody>
      </p:sp>
      <p:pic>
        <p:nvPicPr>
          <p:cNvPr id="8" name="Picture 7" descr="k01139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762250"/>
            <a:ext cx="2159000" cy="148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59200" y="3111501"/>
            <a:ext cx="4394200" cy="101566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3200" b="1"/>
              <a:t>Select a Timekeeper</a:t>
            </a:r>
          </a:p>
          <a:p>
            <a:r>
              <a:rPr lang="en-US" sz="2800">
                <a:sym typeface="Wingdings"/>
              </a:rPr>
              <a:t></a:t>
            </a:r>
            <a:r>
              <a:rPr lang="en-US" sz="2800"/>
              <a:t> Each gets a stopwatch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64886"/>
            <a:ext cx="9144000" cy="571939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>
                <a:latin typeface="Helvetica"/>
                <a:cs typeface="Helvetica"/>
              </a:rPr>
              <a:t>THREE THINGS TO DO NEXT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www.katatogrow.com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1554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iel-Asus2\AppData\Local\Microsoft\Windows\Temporary Internet Files\Content.IE5\9FXCMDBU\4438475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12017"/>
            <a:ext cx="8244739" cy="6183554"/>
          </a:xfrm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1079612" y="1259175"/>
            <a:ext cx="6984776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3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ROUND OVER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Round 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B2DA23-35BB-0B4B-BF93-A50824A894F0}"/>
              </a:ext>
            </a:extLst>
          </p:cNvPr>
          <p:cNvSpPr txBox="1"/>
          <p:nvPr/>
        </p:nvSpPr>
        <p:spPr>
          <a:xfrm>
            <a:off x="6703017" y="3537638"/>
            <a:ext cx="27930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Assemble the puzzle</a:t>
            </a:r>
          </a:p>
          <a:p>
            <a:pPr marL="342900" indent="-342900">
              <a:buAutoNum type="alphaUcParenR"/>
            </a:pPr>
            <a:endParaRPr lang="en-GB" sz="1600" dirty="0"/>
          </a:p>
          <a:p>
            <a:r>
              <a:rPr lang="en-GB" sz="1600" dirty="0"/>
              <a:t>1) Note the time (Current Condition now)</a:t>
            </a:r>
          </a:p>
          <a:p>
            <a:pPr marL="342900" indent="-342900">
              <a:buAutoNum type="alphaUcParenR"/>
            </a:pPr>
            <a:endParaRPr lang="en-GB" sz="1600" dirty="0"/>
          </a:p>
          <a:p>
            <a:r>
              <a:rPr lang="en-GB" sz="1600" dirty="0"/>
              <a:t>2) Note what you learned</a:t>
            </a:r>
          </a:p>
          <a:p>
            <a:endParaRPr lang="en-GB" sz="1600" dirty="0"/>
          </a:p>
          <a:p>
            <a:r>
              <a:rPr lang="en-GB" sz="1600" dirty="0"/>
              <a:t>3) Note the obstacles met</a:t>
            </a:r>
          </a:p>
          <a:p>
            <a:endParaRPr lang="en-GB" sz="1600" dirty="0"/>
          </a:p>
          <a:p>
            <a:r>
              <a:rPr lang="en-GB" sz="1600" dirty="0"/>
              <a:t>4) Note what will be your next step (experiment)</a:t>
            </a:r>
          </a:p>
        </p:txBody>
      </p:sp>
    </p:spTree>
    <p:extLst>
      <p:ext uri="{BB962C8B-B14F-4D97-AF65-F5344CB8AC3E}">
        <p14:creationId xmlns:p14="http://schemas.microsoft.com/office/powerpoint/2010/main" val="9803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art Positi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875" y="1017352"/>
            <a:ext cx="3753440" cy="4372177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0" y="320278"/>
            <a:ext cx="9144000" cy="526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latin typeface="Helvetica"/>
                <a:cs typeface="Helvetica"/>
              </a:rPr>
              <a:t>Get ready for </a:t>
            </a:r>
            <a:r>
              <a:rPr lang="en-US" sz="3400" b="1" dirty="0">
                <a:solidFill>
                  <a:srgbClr val="FF0000"/>
                </a:solidFill>
                <a:latin typeface="Helvetica"/>
                <a:cs typeface="Helvetica"/>
              </a:rPr>
              <a:t>Round 2</a:t>
            </a:r>
            <a:r>
              <a:rPr lang="en-US" sz="3400" b="1" dirty="0">
                <a:latin typeface="Helvetica"/>
                <a:cs typeface="Helvetica"/>
              </a:rPr>
              <a:t> ? 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2775" y="5560071"/>
            <a:ext cx="9144000" cy="526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latin typeface="Helvetica"/>
                <a:cs typeface="Helvetica"/>
              </a:rPr>
              <a:t>Time keepers are you ready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02F7E2-840A-834B-9DD8-D7CFB20E656F}"/>
              </a:ext>
            </a:extLst>
          </p:cNvPr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www.katatogrow.com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622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iel-Asus2\AppData\Local\Microsoft\Windows\Temporary Internet Files\Content.IE5\9FXCMDBU\4438475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12017"/>
            <a:ext cx="8244739" cy="6183554"/>
          </a:xfrm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1079612" y="1259175"/>
            <a:ext cx="6984776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3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ROUND OVER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Round 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C3B3D4-812B-4F4C-911B-6B44593B517F}"/>
              </a:ext>
            </a:extLst>
          </p:cNvPr>
          <p:cNvSpPr txBox="1"/>
          <p:nvPr/>
        </p:nvSpPr>
        <p:spPr>
          <a:xfrm>
            <a:off x="6703017" y="3537638"/>
            <a:ext cx="27930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Assemble the puzzle</a:t>
            </a:r>
          </a:p>
          <a:p>
            <a:pPr marL="342900" indent="-342900">
              <a:buAutoNum type="alphaUcParenR"/>
            </a:pPr>
            <a:endParaRPr lang="en-GB" sz="1600" dirty="0"/>
          </a:p>
          <a:p>
            <a:r>
              <a:rPr lang="en-GB" sz="1600" dirty="0"/>
              <a:t>1) Note the time (Current Condition now)</a:t>
            </a:r>
          </a:p>
          <a:p>
            <a:pPr marL="342900" indent="-342900">
              <a:buAutoNum type="alphaUcParenR"/>
            </a:pPr>
            <a:endParaRPr lang="en-GB" sz="1600" dirty="0"/>
          </a:p>
          <a:p>
            <a:r>
              <a:rPr lang="en-GB" sz="1600" dirty="0"/>
              <a:t>2) Note what you learned</a:t>
            </a:r>
          </a:p>
          <a:p>
            <a:endParaRPr lang="en-GB" sz="1600" dirty="0"/>
          </a:p>
          <a:p>
            <a:r>
              <a:rPr lang="en-GB" sz="1600" dirty="0"/>
              <a:t>3) Note the obstacles met</a:t>
            </a:r>
          </a:p>
          <a:p>
            <a:endParaRPr lang="en-GB" sz="1600" dirty="0"/>
          </a:p>
          <a:p>
            <a:r>
              <a:rPr lang="en-GB" sz="1600" dirty="0"/>
              <a:t>4) Note what will be your next step (experiment)</a:t>
            </a:r>
          </a:p>
        </p:txBody>
      </p:sp>
    </p:spTree>
    <p:extLst>
      <p:ext uri="{BB962C8B-B14F-4D97-AF65-F5344CB8AC3E}">
        <p14:creationId xmlns:p14="http://schemas.microsoft.com/office/powerpoint/2010/main" val="1344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8386"/>
            <a:ext cx="9144000" cy="571929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>
                <a:latin typeface="Helvetica"/>
                <a:cs typeface="Helvetica"/>
              </a:rPr>
              <a:t>REFLECTING ON EACH EXPERIMENT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77900"/>
            <a:ext cx="9144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b="1" u="sng"/>
              <a:t>After</a:t>
            </a:r>
            <a:r>
              <a:rPr lang="en-US" sz="3000" b="1"/>
              <a:t> each round we'll ask one team</a:t>
            </a:r>
          </a:p>
          <a:p>
            <a:pPr algn="ctr">
              <a:lnSpc>
                <a:spcPct val="80000"/>
              </a:lnSpc>
            </a:pPr>
            <a:r>
              <a:rPr lang="en-US" sz="3000" b="1"/>
              <a:t>this set of </a:t>
            </a:r>
            <a:r>
              <a:rPr lang="en-US" sz="3000" b="1">
                <a:solidFill>
                  <a:srgbClr val="FF0000"/>
                </a:solidFill>
              </a:rPr>
              <a:t>Reflection Questions</a:t>
            </a:r>
          </a:p>
        </p:txBody>
      </p:sp>
      <p:sp>
        <p:nvSpPr>
          <p:cNvPr id="7" name="ZoneTexte 6"/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www.katatogrow.com</a:t>
            </a:r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8A94BC-B3EE-A04E-ADEC-1A08CA7B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119" y="1910850"/>
            <a:ext cx="4788764" cy="4164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9376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art Positi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875" y="1017352"/>
            <a:ext cx="3753440" cy="4372177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0" y="320278"/>
            <a:ext cx="9144000" cy="526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latin typeface="Helvetica"/>
                <a:cs typeface="Helvetica"/>
              </a:rPr>
              <a:t>Get ready for </a:t>
            </a:r>
            <a:r>
              <a:rPr lang="en-US" sz="3400" b="1" dirty="0">
                <a:solidFill>
                  <a:srgbClr val="FF0000"/>
                </a:solidFill>
                <a:latin typeface="Helvetica"/>
                <a:cs typeface="Helvetica"/>
              </a:rPr>
              <a:t>Round 3</a:t>
            </a:r>
            <a:r>
              <a:rPr lang="en-US" sz="3400" b="1" dirty="0">
                <a:latin typeface="Helvetica"/>
                <a:cs typeface="Helvetica"/>
              </a:rPr>
              <a:t> ? 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2775" y="5560071"/>
            <a:ext cx="9144000" cy="526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latin typeface="Helvetica"/>
                <a:cs typeface="Helvetica"/>
              </a:rPr>
              <a:t>Time keepers are you ready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A0376D-4E58-A440-8B84-4AB7BE268119}"/>
              </a:ext>
            </a:extLst>
          </p:cNvPr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www.katatogrow.com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3675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iel-Asus2\AppData\Local\Microsoft\Windows\Temporary Internet Files\Content.IE5\9FXCMDBU\4438475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12017"/>
            <a:ext cx="8244739" cy="6183554"/>
          </a:xfrm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1079612" y="1259175"/>
            <a:ext cx="6984776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3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ROUND OVER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Round 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266EF6-EA84-F943-8C8F-8438D4BC1E72}"/>
              </a:ext>
            </a:extLst>
          </p:cNvPr>
          <p:cNvSpPr txBox="1"/>
          <p:nvPr/>
        </p:nvSpPr>
        <p:spPr>
          <a:xfrm>
            <a:off x="6703017" y="3537638"/>
            <a:ext cx="27930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Assemble the puzzle</a:t>
            </a:r>
          </a:p>
          <a:p>
            <a:pPr marL="342900" indent="-342900">
              <a:buAutoNum type="alphaUcParenR"/>
            </a:pPr>
            <a:endParaRPr lang="en-GB" sz="1600" dirty="0"/>
          </a:p>
          <a:p>
            <a:r>
              <a:rPr lang="en-GB" sz="1600" dirty="0"/>
              <a:t>1) Note the time (Current Condition now)</a:t>
            </a:r>
          </a:p>
          <a:p>
            <a:pPr marL="342900" indent="-342900">
              <a:buAutoNum type="alphaUcParenR"/>
            </a:pPr>
            <a:endParaRPr lang="en-GB" sz="1600" dirty="0"/>
          </a:p>
          <a:p>
            <a:r>
              <a:rPr lang="en-GB" sz="1600" dirty="0"/>
              <a:t>2) Note what you learned</a:t>
            </a:r>
          </a:p>
          <a:p>
            <a:endParaRPr lang="en-GB" sz="1600" dirty="0"/>
          </a:p>
          <a:p>
            <a:r>
              <a:rPr lang="en-GB" sz="1600" dirty="0"/>
              <a:t>3) Note the obstacles met</a:t>
            </a:r>
          </a:p>
          <a:p>
            <a:endParaRPr lang="en-GB" sz="1600" dirty="0"/>
          </a:p>
          <a:p>
            <a:r>
              <a:rPr lang="en-GB" sz="1600" dirty="0"/>
              <a:t>4) Note what will be your next step (experiment)</a:t>
            </a:r>
          </a:p>
        </p:txBody>
      </p:sp>
    </p:spTree>
    <p:extLst>
      <p:ext uri="{BB962C8B-B14F-4D97-AF65-F5344CB8AC3E}">
        <p14:creationId xmlns:p14="http://schemas.microsoft.com/office/powerpoint/2010/main" val="14397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8386"/>
            <a:ext cx="9144000" cy="571929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>
                <a:latin typeface="Helvetica"/>
                <a:cs typeface="Helvetica"/>
              </a:rPr>
              <a:t>REFLECTING ON EACH EXPERIMENT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77900"/>
            <a:ext cx="9144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b="1" u="sng"/>
              <a:t>After</a:t>
            </a:r>
            <a:r>
              <a:rPr lang="en-US" sz="3000" b="1"/>
              <a:t> each round we'll ask one team</a:t>
            </a:r>
          </a:p>
          <a:p>
            <a:pPr algn="ctr">
              <a:lnSpc>
                <a:spcPct val="80000"/>
              </a:lnSpc>
            </a:pPr>
            <a:r>
              <a:rPr lang="en-US" sz="3000" b="1"/>
              <a:t>this set of </a:t>
            </a:r>
            <a:r>
              <a:rPr lang="en-US" sz="3000" b="1">
                <a:solidFill>
                  <a:srgbClr val="FF0000"/>
                </a:solidFill>
              </a:rPr>
              <a:t>Reflection Questions</a:t>
            </a:r>
          </a:p>
        </p:txBody>
      </p:sp>
      <p:sp>
        <p:nvSpPr>
          <p:cNvPr id="7" name="ZoneTexte 6"/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www.katatogrow.com</a:t>
            </a:r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8A94BC-B3EE-A04E-ADEC-1A08CA7B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119" y="1910850"/>
            <a:ext cx="4788764" cy="4164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2936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art Positi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875" y="1017352"/>
            <a:ext cx="3753440" cy="4372177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0" y="320278"/>
            <a:ext cx="9144000" cy="526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latin typeface="Helvetica"/>
                <a:cs typeface="Helvetica"/>
              </a:rPr>
              <a:t>Get ready for </a:t>
            </a:r>
            <a:r>
              <a:rPr lang="en-US" sz="3400" b="1" dirty="0">
                <a:solidFill>
                  <a:srgbClr val="FF0000"/>
                </a:solidFill>
                <a:latin typeface="Helvetica"/>
                <a:cs typeface="Helvetica"/>
              </a:rPr>
              <a:t>Round 4</a:t>
            </a:r>
            <a:r>
              <a:rPr lang="en-US" sz="3400" b="1" dirty="0">
                <a:latin typeface="Helvetica"/>
                <a:cs typeface="Helvetica"/>
              </a:rPr>
              <a:t> ? 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2775" y="5560071"/>
            <a:ext cx="9144000" cy="526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latin typeface="Helvetica"/>
                <a:cs typeface="Helvetica"/>
              </a:rPr>
              <a:t>Time keepers are you ready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01992C-9120-AB43-BAA0-7864BBDE3AE6}"/>
              </a:ext>
            </a:extLst>
          </p:cNvPr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www.katatogrow.com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0113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iel-Asus2\AppData\Local\Microsoft\Windows\Temporary Internet Files\Content.IE5\9FXCMDBU\4438475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12017"/>
            <a:ext cx="8244739" cy="6183554"/>
          </a:xfrm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1079612" y="1259175"/>
            <a:ext cx="6984776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3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ROUND OVER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Round 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B4F815-B6A2-1742-9163-2CDFB2EA9430}"/>
              </a:ext>
            </a:extLst>
          </p:cNvPr>
          <p:cNvSpPr txBox="1"/>
          <p:nvPr/>
        </p:nvSpPr>
        <p:spPr>
          <a:xfrm>
            <a:off x="6703017" y="3537638"/>
            <a:ext cx="27930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Assemble the puzzle</a:t>
            </a:r>
          </a:p>
          <a:p>
            <a:pPr marL="342900" indent="-342900">
              <a:buAutoNum type="alphaUcParenR"/>
            </a:pPr>
            <a:endParaRPr lang="en-GB" sz="1600" dirty="0"/>
          </a:p>
          <a:p>
            <a:r>
              <a:rPr lang="en-GB" sz="1600" dirty="0"/>
              <a:t>1) Note the time (Current Condition now)</a:t>
            </a:r>
          </a:p>
          <a:p>
            <a:pPr marL="342900" indent="-342900">
              <a:buAutoNum type="alphaUcParenR"/>
            </a:pPr>
            <a:endParaRPr lang="en-GB" sz="1600" dirty="0"/>
          </a:p>
          <a:p>
            <a:r>
              <a:rPr lang="en-GB" sz="1600" dirty="0"/>
              <a:t>2) Note what you learned</a:t>
            </a:r>
          </a:p>
          <a:p>
            <a:endParaRPr lang="en-GB" sz="1600" dirty="0"/>
          </a:p>
          <a:p>
            <a:r>
              <a:rPr lang="en-GB" sz="1600" dirty="0"/>
              <a:t>3) Note the obstacles met</a:t>
            </a:r>
          </a:p>
          <a:p>
            <a:endParaRPr lang="en-GB" sz="1600" dirty="0"/>
          </a:p>
          <a:p>
            <a:r>
              <a:rPr lang="en-GB" sz="1600" dirty="0"/>
              <a:t>4) Note what will be your next step (experiment)</a:t>
            </a:r>
          </a:p>
        </p:txBody>
      </p:sp>
    </p:spTree>
    <p:extLst>
      <p:ext uri="{BB962C8B-B14F-4D97-AF65-F5344CB8AC3E}">
        <p14:creationId xmlns:p14="http://schemas.microsoft.com/office/powerpoint/2010/main" val="125590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8386"/>
            <a:ext cx="9144000" cy="571929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>
                <a:latin typeface="Helvetica"/>
                <a:cs typeface="Helvetica"/>
              </a:rPr>
              <a:t>REFLECTING ON EACH EXPERIMENT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77900"/>
            <a:ext cx="9144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b="1" u="sng"/>
              <a:t>After</a:t>
            </a:r>
            <a:r>
              <a:rPr lang="en-US" sz="3000" b="1"/>
              <a:t> each round we'll ask one team</a:t>
            </a:r>
          </a:p>
          <a:p>
            <a:pPr algn="ctr">
              <a:lnSpc>
                <a:spcPct val="80000"/>
              </a:lnSpc>
            </a:pPr>
            <a:r>
              <a:rPr lang="en-US" sz="3000" b="1"/>
              <a:t>this set of </a:t>
            </a:r>
            <a:r>
              <a:rPr lang="en-US" sz="3000" b="1">
                <a:solidFill>
                  <a:srgbClr val="FF0000"/>
                </a:solidFill>
              </a:rPr>
              <a:t>Reflection Questions</a:t>
            </a:r>
          </a:p>
        </p:txBody>
      </p:sp>
      <p:sp>
        <p:nvSpPr>
          <p:cNvPr id="7" name="ZoneTexte 6"/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www.katatogrow.com</a:t>
            </a:r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8A94BC-B3EE-A04E-ADEC-1A08CA7B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119" y="1910850"/>
            <a:ext cx="4788764" cy="4164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855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ved-arrow-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3188" flipV="1">
            <a:off x="2384752" y="1847437"/>
            <a:ext cx="1516940" cy="2910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1" y="301353"/>
            <a:ext cx="8991601" cy="147732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365717" indent="-228573">
              <a:buFont typeface="Arial"/>
              <a:buChar char="•"/>
            </a:pPr>
            <a:r>
              <a:rPr lang="en-US" sz="3000" b="1" dirty="0"/>
              <a:t>Take the puzzle and study the picture.</a:t>
            </a:r>
          </a:p>
          <a:p>
            <a:pPr marL="365717" indent="-228573">
              <a:buFont typeface="Arial"/>
              <a:buChar char="•"/>
            </a:pPr>
            <a:r>
              <a:rPr lang="en-US" sz="3000" b="1" dirty="0"/>
              <a:t>Remove the puzzle pieces from the frame.</a:t>
            </a:r>
          </a:p>
          <a:p>
            <a:pPr marL="365717" indent="-228573">
              <a:buFont typeface="Arial"/>
              <a:buChar char="•"/>
            </a:pPr>
            <a:r>
              <a:rPr lang="en-US" sz="3000" b="1" dirty="0"/>
              <a:t>Put the frame back aside.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93921" y="2109188"/>
            <a:ext cx="4179824" cy="2618522"/>
            <a:chOff x="2425700" y="2167519"/>
            <a:chExt cx="4179824" cy="2618522"/>
          </a:xfrm>
        </p:grpSpPr>
        <p:pic>
          <p:nvPicPr>
            <p:cNvPr id="6" name="Picture 5" descr="KiC Puzzle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" t="1050" r="1118" b="972"/>
            <a:stretch/>
          </p:blipFill>
          <p:spPr>
            <a:xfrm>
              <a:off x="2425700" y="2167519"/>
              <a:ext cx="4179824" cy="2618522"/>
            </a:xfrm>
            <a:prstGeom prst="rect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Rounded Rectangle 1"/>
            <p:cNvSpPr/>
            <p:nvPr/>
          </p:nvSpPr>
          <p:spPr>
            <a:xfrm>
              <a:off x="2720708" y="2404638"/>
              <a:ext cx="3644100" cy="2172331"/>
            </a:xfrm>
            <a:prstGeom prst="roundRect">
              <a:avLst>
                <a:gd name="adj" fmla="val 6608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20708" y="2743200"/>
              <a:ext cx="36441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/>
                <a:t>Do the entire exercise </a:t>
              </a:r>
              <a:r>
                <a:rPr lang="en-US" sz="2800" b="1" i="1" u="sng" dirty="0"/>
                <a:t>without</a:t>
              </a:r>
              <a:r>
                <a:rPr lang="en-US" sz="2800" b="1" i="1" dirty="0"/>
                <a:t> the</a:t>
              </a:r>
            </a:p>
            <a:p>
              <a:pPr algn="ctr"/>
              <a:r>
                <a:rPr lang="en-US" sz="2800" b="1" i="1" dirty="0"/>
                <a:t>puzzle frame</a:t>
              </a:r>
            </a:p>
          </p:txBody>
        </p:sp>
      </p:grpSp>
      <p:pic>
        <p:nvPicPr>
          <p:cNvPr id="3" name="Picture 2" descr="puzzle-pieces-and-four-people-10005772-1419568633-1837839342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6481" r="6012" b="6667"/>
          <a:stretch/>
        </p:blipFill>
        <p:spPr>
          <a:xfrm>
            <a:off x="152401" y="3984014"/>
            <a:ext cx="2226326" cy="23049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553" y="3257539"/>
            <a:ext cx="2350403" cy="40009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000" b="1" i="1"/>
              <a:t>Put the Frame Aside</a:t>
            </a:r>
          </a:p>
        </p:txBody>
      </p:sp>
      <p:sp>
        <p:nvSpPr>
          <p:cNvPr id="12" name="ZoneTexte 11"/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www.katatogrow.com</a:t>
            </a:r>
            <a:endParaRPr lang="fr-C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62C8A9A-6203-DE4E-9318-128B839079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318" y="4207667"/>
            <a:ext cx="2476870" cy="185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99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art Positi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875" y="1017352"/>
            <a:ext cx="3753440" cy="4372177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0" y="320278"/>
            <a:ext cx="9144000" cy="526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latin typeface="Helvetica"/>
                <a:cs typeface="Helvetica"/>
              </a:rPr>
              <a:t>Get ready for </a:t>
            </a:r>
            <a:r>
              <a:rPr lang="en-US" sz="3400" b="1" dirty="0">
                <a:solidFill>
                  <a:srgbClr val="FF0000"/>
                </a:solidFill>
                <a:latin typeface="Helvetica"/>
                <a:cs typeface="Helvetica"/>
              </a:rPr>
              <a:t>Round 5</a:t>
            </a:r>
            <a:r>
              <a:rPr lang="en-US" sz="3400" b="1" dirty="0">
                <a:latin typeface="Helvetica"/>
                <a:cs typeface="Helvetica"/>
              </a:rPr>
              <a:t> ? 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2775" y="5560071"/>
            <a:ext cx="9144000" cy="526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latin typeface="Helvetica"/>
                <a:cs typeface="Helvetica"/>
              </a:rPr>
              <a:t>Time keepers are you ready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0C4BBF-656C-ED42-AA12-15DE28749668}"/>
              </a:ext>
            </a:extLst>
          </p:cNvPr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www.katatogrow.com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19742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iel-Asus2\AppData\Local\Microsoft\Windows\Temporary Internet Files\Content.IE5\9FXCMDBU\4438475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12017"/>
            <a:ext cx="8244739" cy="6183554"/>
          </a:xfrm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1079612" y="1259175"/>
            <a:ext cx="6984776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3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ROUND OVER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Round 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FBEFA9-46D8-8743-9B50-49CE7BEECB50}"/>
              </a:ext>
            </a:extLst>
          </p:cNvPr>
          <p:cNvSpPr txBox="1"/>
          <p:nvPr/>
        </p:nvSpPr>
        <p:spPr>
          <a:xfrm>
            <a:off x="6703017" y="3537638"/>
            <a:ext cx="27930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Assemble the puzzle</a:t>
            </a:r>
          </a:p>
          <a:p>
            <a:pPr marL="342900" indent="-342900">
              <a:buAutoNum type="alphaUcParenR"/>
            </a:pPr>
            <a:endParaRPr lang="en-GB" sz="1600" dirty="0"/>
          </a:p>
          <a:p>
            <a:r>
              <a:rPr lang="en-GB" sz="1600" dirty="0"/>
              <a:t>1) Note the time (Current Condition now)</a:t>
            </a:r>
          </a:p>
          <a:p>
            <a:pPr marL="342900" indent="-342900">
              <a:buAutoNum type="alphaUcParenR"/>
            </a:pPr>
            <a:endParaRPr lang="en-GB" sz="1600" dirty="0"/>
          </a:p>
          <a:p>
            <a:r>
              <a:rPr lang="en-GB" sz="1600" dirty="0"/>
              <a:t>2) Note what you learned</a:t>
            </a:r>
          </a:p>
          <a:p>
            <a:endParaRPr lang="en-GB" sz="1600" dirty="0"/>
          </a:p>
          <a:p>
            <a:r>
              <a:rPr lang="en-GB" sz="1600" dirty="0"/>
              <a:t>3) Note the obstacles met</a:t>
            </a:r>
          </a:p>
          <a:p>
            <a:endParaRPr lang="en-GB" sz="1600" dirty="0"/>
          </a:p>
          <a:p>
            <a:r>
              <a:rPr lang="en-GB" sz="1600" dirty="0"/>
              <a:t>4) Note what will be your next step (experiment)</a:t>
            </a:r>
          </a:p>
        </p:txBody>
      </p:sp>
    </p:spTree>
    <p:extLst>
      <p:ext uri="{BB962C8B-B14F-4D97-AF65-F5344CB8AC3E}">
        <p14:creationId xmlns:p14="http://schemas.microsoft.com/office/powerpoint/2010/main" val="14623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8386"/>
            <a:ext cx="9144000" cy="571929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>
                <a:latin typeface="Helvetica"/>
                <a:cs typeface="Helvetica"/>
              </a:rPr>
              <a:t>REFLECTING ON EACH EXPERIMENT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77900"/>
            <a:ext cx="9144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b="1" u="sng"/>
              <a:t>After</a:t>
            </a:r>
            <a:r>
              <a:rPr lang="en-US" sz="3000" b="1"/>
              <a:t> each round we'll ask one team</a:t>
            </a:r>
          </a:p>
          <a:p>
            <a:pPr algn="ctr">
              <a:lnSpc>
                <a:spcPct val="80000"/>
              </a:lnSpc>
            </a:pPr>
            <a:r>
              <a:rPr lang="en-US" sz="3000" b="1"/>
              <a:t>this set of </a:t>
            </a:r>
            <a:r>
              <a:rPr lang="en-US" sz="3000" b="1">
                <a:solidFill>
                  <a:srgbClr val="FF0000"/>
                </a:solidFill>
              </a:rPr>
              <a:t>Reflection Questions</a:t>
            </a:r>
          </a:p>
        </p:txBody>
      </p:sp>
      <p:sp>
        <p:nvSpPr>
          <p:cNvPr id="7" name="ZoneTexte 6"/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www.katatogrow.com</a:t>
            </a:r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8A94BC-B3EE-A04E-ADEC-1A08CA7B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119" y="1910850"/>
            <a:ext cx="4788764" cy="4164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4981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B4A4A6C-A861-FE4C-972C-6DC21578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Lessons</a:t>
            </a:r>
            <a:r>
              <a:rPr lang="fr-CA" dirty="0"/>
              <a:t> LEARNED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D460A0-94D4-0D4E-8648-E6F5E143C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7059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483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0A30BE2-19F1-BA4B-92D5-CC59D7455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81" y="8708"/>
            <a:ext cx="3714923" cy="33496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7CEAF3-E835-F447-A736-6165F8EBD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81" y="3444239"/>
            <a:ext cx="3714923" cy="33496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CF585B6-ECC7-F849-B10A-16A9B0A71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98" y="8708"/>
            <a:ext cx="3714923" cy="33496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4A39C7A-F05B-8E4A-AE3F-2879F71E2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98" y="3444239"/>
            <a:ext cx="3714923" cy="334962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0ACFA5-289C-4B43-8D84-49F8BAEC78E0}"/>
              </a:ext>
            </a:extLst>
          </p:cNvPr>
          <p:cNvSpPr/>
          <p:nvPr/>
        </p:nvSpPr>
        <p:spPr bwMode="auto">
          <a:xfrm rot="5400000">
            <a:off x="4113441" y="2180631"/>
            <a:ext cx="874494" cy="100247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1494E7-B0BD-CD48-874E-25C877E5753A}"/>
              </a:ext>
            </a:extLst>
          </p:cNvPr>
          <p:cNvSpPr/>
          <p:nvPr/>
        </p:nvSpPr>
        <p:spPr bwMode="auto">
          <a:xfrm>
            <a:off x="8677685" y="8708"/>
            <a:ext cx="874494" cy="74493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7A6899-2D7D-CA4F-93E3-14B877D29873}"/>
              </a:ext>
            </a:extLst>
          </p:cNvPr>
          <p:cNvSpPr/>
          <p:nvPr/>
        </p:nvSpPr>
        <p:spPr bwMode="auto">
          <a:xfrm>
            <a:off x="-446058" y="-1"/>
            <a:ext cx="874494" cy="68276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EEF252-271B-0C4B-BF41-0DF76DE8C2BC}"/>
              </a:ext>
            </a:extLst>
          </p:cNvPr>
          <p:cNvSpPr/>
          <p:nvPr/>
        </p:nvSpPr>
        <p:spPr bwMode="auto">
          <a:xfrm>
            <a:off x="4099154" y="-1"/>
            <a:ext cx="874494" cy="74493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0EEAA1-667D-6D41-9632-7FF367B21F29}"/>
              </a:ext>
            </a:extLst>
          </p:cNvPr>
          <p:cNvSpPr/>
          <p:nvPr/>
        </p:nvSpPr>
        <p:spPr bwMode="auto">
          <a:xfrm>
            <a:off x="4145069" y="0"/>
            <a:ext cx="874494" cy="74493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358594-7957-7942-9C48-721706AFA238}"/>
              </a:ext>
            </a:extLst>
          </p:cNvPr>
          <p:cNvSpPr/>
          <p:nvPr/>
        </p:nvSpPr>
        <p:spPr bwMode="auto">
          <a:xfrm rot="5400000">
            <a:off x="3947789" y="-5392641"/>
            <a:ext cx="874494" cy="100247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2D3ABE-7068-EA45-A094-EEFF151FB991}"/>
              </a:ext>
            </a:extLst>
          </p:cNvPr>
          <p:cNvSpPr/>
          <p:nvPr/>
        </p:nvSpPr>
        <p:spPr bwMode="auto">
          <a:xfrm rot="5400000">
            <a:off x="4712470" y="-1646787"/>
            <a:ext cx="113758" cy="100247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03114F-F83A-FC41-B096-115C4FA4FE20}"/>
              </a:ext>
            </a:extLst>
          </p:cNvPr>
          <p:cNvSpPr/>
          <p:nvPr/>
        </p:nvSpPr>
        <p:spPr bwMode="auto">
          <a:xfrm>
            <a:off x="4093012" y="-2"/>
            <a:ext cx="874494" cy="74493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5B10E9-B597-2B42-B634-DA2D52A96969}"/>
              </a:ext>
            </a:extLst>
          </p:cNvPr>
          <p:cNvSpPr/>
          <p:nvPr/>
        </p:nvSpPr>
        <p:spPr bwMode="auto">
          <a:xfrm rot="5400000">
            <a:off x="4777784" y="-1570589"/>
            <a:ext cx="113758" cy="100247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33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3C6702-11D2-E04F-91C0-03E9C47B8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547" y="525810"/>
            <a:ext cx="4264335" cy="23154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978A08B-D95C-2744-AA31-4104F1A16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667616" y="525810"/>
            <a:ext cx="4264335" cy="23154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35B4F8-5522-0E4F-8C07-8D0944C27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547" y="4045664"/>
            <a:ext cx="4264335" cy="23154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5732D4-D8BF-1C43-A82B-18AAE5DDE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667615" y="4045663"/>
            <a:ext cx="4264335" cy="2315417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8229FF-D2D8-D045-9CE0-B1137D653B72}"/>
              </a:ext>
            </a:extLst>
          </p:cNvPr>
          <p:cNvSpPr/>
          <p:nvPr/>
        </p:nvSpPr>
        <p:spPr bwMode="auto">
          <a:xfrm>
            <a:off x="8904240" y="55419"/>
            <a:ext cx="239760" cy="66847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7763EB-60F7-6A42-8D74-E33364B1FA04}"/>
              </a:ext>
            </a:extLst>
          </p:cNvPr>
          <p:cNvSpPr/>
          <p:nvPr/>
        </p:nvSpPr>
        <p:spPr bwMode="auto">
          <a:xfrm>
            <a:off x="-96042" y="55419"/>
            <a:ext cx="239760" cy="66847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5A5B33-BC3B-E34A-8CCD-05398918F7AB}"/>
              </a:ext>
            </a:extLst>
          </p:cNvPr>
          <p:cNvSpPr/>
          <p:nvPr/>
        </p:nvSpPr>
        <p:spPr bwMode="auto">
          <a:xfrm>
            <a:off x="4281096" y="155964"/>
            <a:ext cx="425630" cy="66847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08A1F-C073-D94E-8C5D-4CDBCB595B9F}"/>
              </a:ext>
            </a:extLst>
          </p:cNvPr>
          <p:cNvSpPr/>
          <p:nvPr/>
        </p:nvSpPr>
        <p:spPr bwMode="auto">
          <a:xfrm rot="5400000">
            <a:off x="4325019" y="2114380"/>
            <a:ext cx="425630" cy="87882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E2F7E1-5482-B14F-937D-40A3BBF8104A}"/>
              </a:ext>
            </a:extLst>
          </p:cNvPr>
          <p:cNvSpPr/>
          <p:nvPr/>
        </p:nvSpPr>
        <p:spPr bwMode="auto">
          <a:xfrm rot="5400000">
            <a:off x="4269794" y="-4051205"/>
            <a:ext cx="425630" cy="87882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F6C10D-5808-2443-9D1D-F067F2275F38}"/>
              </a:ext>
            </a:extLst>
          </p:cNvPr>
          <p:cNvSpPr/>
          <p:nvPr/>
        </p:nvSpPr>
        <p:spPr bwMode="auto">
          <a:xfrm rot="5400000">
            <a:off x="3909897" y="-954203"/>
            <a:ext cx="1298973" cy="87882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D6B327-AB7E-D044-A02C-4579257A0CD5}"/>
              </a:ext>
            </a:extLst>
          </p:cNvPr>
          <p:cNvSpPr/>
          <p:nvPr/>
        </p:nvSpPr>
        <p:spPr bwMode="auto">
          <a:xfrm>
            <a:off x="4328721" y="98814"/>
            <a:ext cx="425630" cy="66847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3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1712394" y="3166600"/>
            <a:ext cx="3495403" cy="2112573"/>
          </a:xfrm>
          <a:custGeom>
            <a:avLst/>
            <a:gdLst>
              <a:gd name="connsiteX0" fmla="*/ 0 w 3495403"/>
              <a:gd name="connsiteY0" fmla="*/ 2112573 h 2112573"/>
              <a:gd name="connsiteX1" fmla="*/ 477789 w 3495403"/>
              <a:gd name="connsiteY1" fmla="*/ 2037124 h 2112573"/>
              <a:gd name="connsiteX2" fmla="*/ 754403 w 3495403"/>
              <a:gd name="connsiteY2" fmla="*/ 1521555 h 2112573"/>
              <a:gd name="connsiteX3" fmla="*/ 1458513 w 3495403"/>
              <a:gd name="connsiteY3" fmla="*/ 1521555 h 2112573"/>
              <a:gd name="connsiteX4" fmla="*/ 1697408 w 3495403"/>
              <a:gd name="connsiteY4" fmla="*/ 917963 h 2112573"/>
              <a:gd name="connsiteX5" fmla="*/ 1207046 w 3495403"/>
              <a:gd name="connsiteY5" fmla="*/ 867664 h 2112573"/>
              <a:gd name="connsiteX6" fmla="*/ 2112330 w 3495403"/>
              <a:gd name="connsiteY6" fmla="*/ 402395 h 2112573"/>
              <a:gd name="connsiteX7" fmla="*/ 2464385 w 3495403"/>
              <a:gd name="connsiteY7" fmla="*/ 867664 h 2112573"/>
              <a:gd name="connsiteX8" fmla="*/ 2690706 w 3495403"/>
              <a:gd name="connsiteY8" fmla="*/ 264072 h 2112573"/>
              <a:gd name="connsiteX9" fmla="*/ 2979894 w 3495403"/>
              <a:gd name="connsiteY9" fmla="*/ 0 h 2112573"/>
              <a:gd name="connsiteX10" fmla="*/ 3495403 w 3495403"/>
              <a:gd name="connsiteY10" fmla="*/ 12575 h 2112573"/>
              <a:gd name="connsiteX11" fmla="*/ 3495403 w 3495403"/>
              <a:gd name="connsiteY11" fmla="*/ 12575 h 2112573"/>
              <a:gd name="connsiteX12" fmla="*/ 3495403 w 3495403"/>
              <a:gd name="connsiteY12" fmla="*/ 12575 h 211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5403" h="2112573">
                <a:moveTo>
                  <a:pt x="0" y="2112573"/>
                </a:moveTo>
                <a:lnTo>
                  <a:pt x="477789" y="2037124"/>
                </a:lnTo>
                <a:lnTo>
                  <a:pt x="754403" y="1521555"/>
                </a:lnTo>
                <a:lnTo>
                  <a:pt x="1458513" y="1521555"/>
                </a:lnTo>
                <a:lnTo>
                  <a:pt x="1697408" y="917963"/>
                </a:lnTo>
                <a:lnTo>
                  <a:pt x="1207046" y="867664"/>
                </a:lnTo>
                <a:lnTo>
                  <a:pt x="2112330" y="402395"/>
                </a:lnTo>
                <a:lnTo>
                  <a:pt x="2464385" y="867664"/>
                </a:lnTo>
                <a:lnTo>
                  <a:pt x="2690706" y="264072"/>
                </a:lnTo>
                <a:lnTo>
                  <a:pt x="2979894" y="0"/>
                </a:lnTo>
                <a:lnTo>
                  <a:pt x="3495403" y="12575"/>
                </a:lnTo>
                <a:lnTo>
                  <a:pt x="3495403" y="12575"/>
                </a:lnTo>
                <a:lnTo>
                  <a:pt x="3495403" y="12575"/>
                </a:lnTo>
              </a:path>
            </a:pathLst>
          </a:custGeom>
          <a:ln w="7620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pic>
        <p:nvPicPr>
          <p:cNvPr id="54" name="Picture 53" descr="Stick Figure Climbing Stairs.jpg"/>
          <p:cNvPicPr>
            <a:picLocks noChangeAspect="1"/>
          </p:cNvPicPr>
          <p:nvPr/>
        </p:nvPicPr>
        <p:blipFill>
          <a:blip r:embed="rId3">
            <a:grayscl/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" b="100000" l="0" r="100000">
                        <a14:foregroundMark x1="61465" y1="7591" x2="61465" y2="7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83" y="3851243"/>
            <a:ext cx="603330" cy="127747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Oval 88"/>
          <p:cNvSpPr>
            <a:spLocks/>
          </p:cNvSpPr>
          <p:nvPr/>
        </p:nvSpPr>
        <p:spPr>
          <a:xfrm>
            <a:off x="410309" y="4611665"/>
            <a:ext cx="1371600" cy="1371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098290" y="4536215"/>
            <a:ext cx="2222647" cy="918965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595959"/>
                </a:solidFill>
                <a:latin typeface="Helvetica"/>
                <a:cs typeface="Helvetica"/>
              </a:rPr>
              <a:t>Conduct experiments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595959"/>
                </a:solidFill>
                <a:latin typeface="Helvetica"/>
                <a:cs typeface="Helvetica"/>
              </a:rPr>
              <a:t>to get there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3822" y="4860234"/>
            <a:ext cx="1335812" cy="835353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Grasp the Current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Condition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3679345" y="3983861"/>
            <a:ext cx="423949" cy="705212"/>
          </a:xfrm>
          <a:prstGeom prst="straightConnector1">
            <a:avLst/>
          </a:prstGeom>
          <a:ln w="50800">
            <a:solidFill>
              <a:srgbClr val="595959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819786" y="2458033"/>
            <a:ext cx="1552614" cy="742729"/>
          </a:xfrm>
          <a:prstGeom prst="straightConnector1">
            <a:avLst/>
          </a:prstGeom>
          <a:ln w="63500">
            <a:solidFill>
              <a:srgbClr val="595959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3404281" y="4501064"/>
            <a:ext cx="706582" cy="182880"/>
          </a:xfrm>
          <a:prstGeom prst="straightConnector1">
            <a:avLst/>
          </a:prstGeom>
          <a:ln w="47625">
            <a:solidFill>
              <a:srgbClr val="595959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471108" y="2670512"/>
            <a:ext cx="288636" cy="282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831581" y="2502567"/>
            <a:ext cx="288636" cy="282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>
            <a:spLocks/>
          </p:cNvSpPr>
          <p:nvPr/>
        </p:nvSpPr>
        <p:spPr>
          <a:xfrm>
            <a:off x="5021488" y="2493765"/>
            <a:ext cx="1371600" cy="1371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055649" y="2707813"/>
            <a:ext cx="1309818" cy="978469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Establish your Next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Target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Condition</a:t>
            </a:r>
            <a:endParaRPr lang="en-US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113" name="Oval 112"/>
          <p:cNvSpPr>
            <a:spLocks/>
          </p:cNvSpPr>
          <p:nvPr/>
        </p:nvSpPr>
        <p:spPr>
          <a:xfrm>
            <a:off x="7382351" y="1699304"/>
            <a:ext cx="1371600" cy="1371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7284388" y="1921024"/>
            <a:ext cx="1567277" cy="835353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latin typeface="Helvetica"/>
                <a:cs typeface="Helvetica"/>
              </a:rPr>
              <a:t>Get the Direction or</a:t>
            </a:r>
          </a:p>
          <a:p>
            <a:pPr algn="ctr">
              <a:lnSpc>
                <a:spcPct val="90000"/>
              </a:lnSpc>
            </a:pPr>
            <a:r>
              <a:rPr lang="en-US" b="1">
                <a:latin typeface="Helvetica"/>
                <a:cs typeface="Helvetica"/>
              </a:rPr>
              <a:t>Challenge</a:t>
            </a:r>
            <a:endParaRPr lang="en-US" spc="-135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6348" y="1094684"/>
            <a:ext cx="601372" cy="636857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Helvetica"/>
                <a:cs typeface="Helvetica"/>
              </a:rPr>
              <a:t>1</a:t>
            </a:r>
            <a:endParaRPr lang="en-US" sz="3100" b="1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88687"/>
            <a:ext cx="9144000" cy="104283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>
                <a:latin typeface="Helvetica"/>
                <a:cs typeface="Helvetica"/>
              </a:rPr>
              <a:t>Step 1:</a:t>
            </a:r>
          </a:p>
          <a:p>
            <a:pPr algn="ctr">
              <a:lnSpc>
                <a:spcPct val="90000"/>
              </a:lnSpc>
            </a:pPr>
            <a:r>
              <a:rPr lang="en-US" sz="3400" b="1">
                <a:latin typeface="Helvetica"/>
                <a:cs typeface="Helvetica"/>
              </a:rPr>
              <a:t>UNDERSTAND THE CHALLENGE</a:t>
            </a:r>
          </a:p>
        </p:txBody>
      </p:sp>
    </p:spTree>
    <p:extLst>
      <p:ext uri="{BB962C8B-B14F-4D97-AF65-F5344CB8AC3E}">
        <p14:creationId xmlns:p14="http://schemas.microsoft.com/office/powerpoint/2010/main" val="236965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950" y="520700"/>
            <a:ext cx="8351838" cy="1008063"/>
          </a:xfrm>
        </p:spPr>
        <p:txBody>
          <a:bodyPr/>
          <a:lstStyle/>
          <a:p>
            <a:r>
              <a:rPr lang="fr-CA" dirty="0"/>
              <a:t>Vision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1528763"/>
            <a:ext cx="8351838" cy="4968875"/>
          </a:xfrm>
        </p:spPr>
        <p:txBody>
          <a:bodyPr/>
          <a:lstStyle/>
          <a:p>
            <a:r>
              <a:rPr lang="en-US" sz="2800" dirty="0"/>
              <a:t>Be the fastest puzzle assemblers, no matter how many pieces there are in the puzzle.</a:t>
            </a:r>
          </a:p>
          <a:p>
            <a:endParaRPr lang="fr-FR" dirty="0"/>
          </a:p>
          <a:p>
            <a:endParaRPr lang="fr-FR" dirty="0"/>
          </a:p>
          <a:p>
            <a:endParaRPr lang="fr-FR" b="1" dirty="0">
              <a:solidFill>
                <a:srgbClr val="CE8282"/>
              </a:solidFill>
            </a:endParaRPr>
          </a:p>
          <a:p>
            <a:endParaRPr lang="fr-FR" sz="2800" b="1" dirty="0">
              <a:solidFill>
                <a:srgbClr val="CE8282"/>
              </a:solidFill>
            </a:endParaRPr>
          </a:p>
          <a:p>
            <a:r>
              <a:rPr lang="fr-FR" sz="2800" dirty="0"/>
              <a:t>Assemble the 15-piece puzzle in 15 seconds by round 50.</a:t>
            </a:r>
            <a:endParaRPr lang="fr-FR" b="1" dirty="0">
              <a:solidFill>
                <a:srgbClr val="CE8282"/>
              </a:solidFill>
            </a:endParaRPr>
          </a:p>
          <a:p>
            <a:endParaRPr lang="fr-FR" b="1" dirty="0">
              <a:solidFill>
                <a:srgbClr val="CE8282"/>
              </a:solidFill>
            </a:endParaRPr>
          </a:p>
          <a:p>
            <a:endParaRPr lang="fr-CA" dirty="0"/>
          </a:p>
        </p:txBody>
      </p:sp>
      <p:sp>
        <p:nvSpPr>
          <p:cNvPr id="5" name="Titre 2"/>
          <p:cNvSpPr txBox="1">
            <a:spLocks/>
          </p:cNvSpPr>
          <p:nvPr/>
        </p:nvSpPr>
        <p:spPr bwMode="auto">
          <a:xfrm>
            <a:off x="107950" y="3088467"/>
            <a:ext cx="83518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fr-CA" kern="0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9186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1712394" y="3166600"/>
            <a:ext cx="3495403" cy="2112573"/>
          </a:xfrm>
          <a:custGeom>
            <a:avLst/>
            <a:gdLst>
              <a:gd name="connsiteX0" fmla="*/ 0 w 3495403"/>
              <a:gd name="connsiteY0" fmla="*/ 2112573 h 2112573"/>
              <a:gd name="connsiteX1" fmla="*/ 477789 w 3495403"/>
              <a:gd name="connsiteY1" fmla="*/ 2037124 h 2112573"/>
              <a:gd name="connsiteX2" fmla="*/ 754403 w 3495403"/>
              <a:gd name="connsiteY2" fmla="*/ 1521555 h 2112573"/>
              <a:gd name="connsiteX3" fmla="*/ 1458513 w 3495403"/>
              <a:gd name="connsiteY3" fmla="*/ 1521555 h 2112573"/>
              <a:gd name="connsiteX4" fmla="*/ 1697408 w 3495403"/>
              <a:gd name="connsiteY4" fmla="*/ 917963 h 2112573"/>
              <a:gd name="connsiteX5" fmla="*/ 1207046 w 3495403"/>
              <a:gd name="connsiteY5" fmla="*/ 867664 h 2112573"/>
              <a:gd name="connsiteX6" fmla="*/ 2112330 w 3495403"/>
              <a:gd name="connsiteY6" fmla="*/ 402395 h 2112573"/>
              <a:gd name="connsiteX7" fmla="*/ 2464385 w 3495403"/>
              <a:gd name="connsiteY7" fmla="*/ 867664 h 2112573"/>
              <a:gd name="connsiteX8" fmla="*/ 2690706 w 3495403"/>
              <a:gd name="connsiteY8" fmla="*/ 264072 h 2112573"/>
              <a:gd name="connsiteX9" fmla="*/ 2979894 w 3495403"/>
              <a:gd name="connsiteY9" fmla="*/ 0 h 2112573"/>
              <a:gd name="connsiteX10" fmla="*/ 3495403 w 3495403"/>
              <a:gd name="connsiteY10" fmla="*/ 12575 h 2112573"/>
              <a:gd name="connsiteX11" fmla="*/ 3495403 w 3495403"/>
              <a:gd name="connsiteY11" fmla="*/ 12575 h 2112573"/>
              <a:gd name="connsiteX12" fmla="*/ 3495403 w 3495403"/>
              <a:gd name="connsiteY12" fmla="*/ 12575 h 211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5403" h="2112573">
                <a:moveTo>
                  <a:pt x="0" y="2112573"/>
                </a:moveTo>
                <a:lnTo>
                  <a:pt x="477789" y="2037124"/>
                </a:lnTo>
                <a:lnTo>
                  <a:pt x="754403" y="1521555"/>
                </a:lnTo>
                <a:lnTo>
                  <a:pt x="1458513" y="1521555"/>
                </a:lnTo>
                <a:lnTo>
                  <a:pt x="1697408" y="917963"/>
                </a:lnTo>
                <a:lnTo>
                  <a:pt x="1207046" y="867664"/>
                </a:lnTo>
                <a:lnTo>
                  <a:pt x="2112330" y="402395"/>
                </a:lnTo>
                <a:lnTo>
                  <a:pt x="2464385" y="867664"/>
                </a:lnTo>
                <a:lnTo>
                  <a:pt x="2690706" y="264072"/>
                </a:lnTo>
                <a:lnTo>
                  <a:pt x="2979894" y="0"/>
                </a:lnTo>
                <a:lnTo>
                  <a:pt x="3495403" y="12575"/>
                </a:lnTo>
                <a:lnTo>
                  <a:pt x="3495403" y="12575"/>
                </a:lnTo>
                <a:lnTo>
                  <a:pt x="3495403" y="12575"/>
                </a:lnTo>
              </a:path>
            </a:pathLst>
          </a:custGeom>
          <a:ln w="7620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pic>
        <p:nvPicPr>
          <p:cNvPr id="54" name="Picture 53" descr="Stick Figure Climbing Stairs.jpg"/>
          <p:cNvPicPr>
            <a:picLocks noChangeAspect="1"/>
          </p:cNvPicPr>
          <p:nvPr/>
        </p:nvPicPr>
        <p:blipFill>
          <a:blip r:embed="rId3">
            <a:grayscl/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" b="100000" l="0" r="100000">
                        <a14:foregroundMark x1="61465" y1="7591" x2="61465" y2="7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83" y="3851243"/>
            <a:ext cx="603330" cy="127747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Oval 88"/>
          <p:cNvSpPr>
            <a:spLocks/>
          </p:cNvSpPr>
          <p:nvPr/>
        </p:nvSpPr>
        <p:spPr>
          <a:xfrm>
            <a:off x="410309" y="4611665"/>
            <a:ext cx="1371600" cy="1371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098290" y="4536215"/>
            <a:ext cx="2222647" cy="918965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595959"/>
                </a:solidFill>
                <a:latin typeface="Helvetica"/>
                <a:cs typeface="Helvetica"/>
              </a:rPr>
              <a:t>Conduct experiments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595959"/>
                </a:solidFill>
                <a:latin typeface="Helvetica"/>
                <a:cs typeface="Helvetica"/>
              </a:rPr>
              <a:t>to get there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3822" y="4860234"/>
            <a:ext cx="1335812" cy="835353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Grasp the Current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Condition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3679345" y="3983861"/>
            <a:ext cx="423949" cy="705212"/>
          </a:xfrm>
          <a:prstGeom prst="straightConnector1">
            <a:avLst/>
          </a:prstGeom>
          <a:ln w="50800">
            <a:solidFill>
              <a:srgbClr val="595959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819786" y="2458033"/>
            <a:ext cx="1552614" cy="742729"/>
          </a:xfrm>
          <a:prstGeom prst="straightConnector1">
            <a:avLst/>
          </a:prstGeom>
          <a:ln w="63500">
            <a:solidFill>
              <a:srgbClr val="595959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3404281" y="4501064"/>
            <a:ext cx="706582" cy="182880"/>
          </a:xfrm>
          <a:prstGeom prst="straightConnector1">
            <a:avLst/>
          </a:prstGeom>
          <a:ln w="47625">
            <a:solidFill>
              <a:srgbClr val="595959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471108" y="2670512"/>
            <a:ext cx="288636" cy="282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831581" y="2502567"/>
            <a:ext cx="288636" cy="282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>
            <a:spLocks/>
          </p:cNvSpPr>
          <p:nvPr/>
        </p:nvSpPr>
        <p:spPr>
          <a:xfrm>
            <a:off x="5021488" y="2493765"/>
            <a:ext cx="1371600" cy="1371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055649" y="2707813"/>
            <a:ext cx="1309818" cy="978469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Establish your Next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Target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Condition</a:t>
            </a:r>
            <a:endParaRPr lang="en-US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113" name="Oval 112"/>
          <p:cNvSpPr>
            <a:spLocks/>
          </p:cNvSpPr>
          <p:nvPr/>
        </p:nvSpPr>
        <p:spPr>
          <a:xfrm>
            <a:off x="7382351" y="1699304"/>
            <a:ext cx="1371600" cy="1371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7284388" y="1921024"/>
            <a:ext cx="1567277" cy="835353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latin typeface="Helvetica"/>
                <a:cs typeface="Helvetica"/>
              </a:rPr>
              <a:t>Get the Direction or</a:t>
            </a:r>
          </a:p>
          <a:p>
            <a:pPr algn="ctr">
              <a:lnSpc>
                <a:spcPct val="90000"/>
              </a:lnSpc>
            </a:pPr>
            <a:r>
              <a:rPr lang="en-US" b="1">
                <a:latin typeface="Helvetica"/>
                <a:cs typeface="Helvetica"/>
              </a:rPr>
              <a:t>Challenge</a:t>
            </a:r>
            <a:endParaRPr lang="en-US" spc="-135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6348" y="1094684"/>
            <a:ext cx="601372" cy="636857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Helvetica"/>
                <a:cs typeface="Helvetica"/>
              </a:rPr>
              <a:t>1</a:t>
            </a:r>
            <a:endParaRPr lang="en-US" sz="3100" b="1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88687"/>
            <a:ext cx="9144000" cy="104283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 dirty="0">
                <a:latin typeface="Helvetica"/>
                <a:cs typeface="Helvetica"/>
              </a:rPr>
              <a:t>Step 1:</a:t>
            </a:r>
          </a:p>
          <a:p>
            <a:pPr algn="ctr">
              <a:lnSpc>
                <a:spcPct val="90000"/>
              </a:lnSpc>
            </a:pPr>
            <a:r>
              <a:rPr lang="en-US" sz="3400" b="1" dirty="0">
                <a:latin typeface="Helvetica"/>
                <a:cs typeface="Helvetica"/>
              </a:rPr>
              <a:t>UNDERSTAND THE </a:t>
            </a:r>
            <a:r>
              <a:rPr lang="en-US" sz="3400" b="1" dirty="0">
                <a:solidFill>
                  <a:srgbClr val="FF0000"/>
                </a:solidFill>
                <a:latin typeface="Helvetica"/>
                <a:cs typeface="Helvetica"/>
              </a:rPr>
              <a:t>CHALLENGE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4388" y="3123312"/>
            <a:ext cx="1758012" cy="88022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0000FF"/>
                </a:solidFill>
              </a:rPr>
              <a:t>15</a:t>
            </a:r>
            <a:endParaRPr lang="en-US" sz="36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SECONDS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C1AD473-4DBE-2F4A-B003-FE309CAD08CE}"/>
              </a:ext>
            </a:extLst>
          </p:cNvPr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www.katatogrow.com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215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1712394" y="3166600"/>
            <a:ext cx="3495403" cy="2112573"/>
          </a:xfrm>
          <a:custGeom>
            <a:avLst/>
            <a:gdLst>
              <a:gd name="connsiteX0" fmla="*/ 0 w 3495403"/>
              <a:gd name="connsiteY0" fmla="*/ 2112573 h 2112573"/>
              <a:gd name="connsiteX1" fmla="*/ 477789 w 3495403"/>
              <a:gd name="connsiteY1" fmla="*/ 2037124 h 2112573"/>
              <a:gd name="connsiteX2" fmla="*/ 754403 w 3495403"/>
              <a:gd name="connsiteY2" fmla="*/ 1521555 h 2112573"/>
              <a:gd name="connsiteX3" fmla="*/ 1458513 w 3495403"/>
              <a:gd name="connsiteY3" fmla="*/ 1521555 h 2112573"/>
              <a:gd name="connsiteX4" fmla="*/ 1697408 w 3495403"/>
              <a:gd name="connsiteY4" fmla="*/ 917963 h 2112573"/>
              <a:gd name="connsiteX5" fmla="*/ 1207046 w 3495403"/>
              <a:gd name="connsiteY5" fmla="*/ 867664 h 2112573"/>
              <a:gd name="connsiteX6" fmla="*/ 2112330 w 3495403"/>
              <a:gd name="connsiteY6" fmla="*/ 402395 h 2112573"/>
              <a:gd name="connsiteX7" fmla="*/ 2464385 w 3495403"/>
              <a:gd name="connsiteY7" fmla="*/ 867664 h 2112573"/>
              <a:gd name="connsiteX8" fmla="*/ 2690706 w 3495403"/>
              <a:gd name="connsiteY8" fmla="*/ 264072 h 2112573"/>
              <a:gd name="connsiteX9" fmla="*/ 2979894 w 3495403"/>
              <a:gd name="connsiteY9" fmla="*/ 0 h 2112573"/>
              <a:gd name="connsiteX10" fmla="*/ 3495403 w 3495403"/>
              <a:gd name="connsiteY10" fmla="*/ 12575 h 2112573"/>
              <a:gd name="connsiteX11" fmla="*/ 3495403 w 3495403"/>
              <a:gd name="connsiteY11" fmla="*/ 12575 h 2112573"/>
              <a:gd name="connsiteX12" fmla="*/ 3495403 w 3495403"/>
              <a:gd name="connsiteY12" fmla="*/ 12575 h 211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5403" h="2112573">
                <a:moveTo>
                  <a:pt x="0" y="2112573"/>
                </a:moveTo>
                <a:lnTo>
                  <a:pt x="477789" y="2037124"/>
                </a:lnTo>
                <a:lnTo>
                  <a:pt x="754403" y="1521555"/>
                </a:lnTo>
                <a:lnTo>
                  <a:pt x="1458513" y="1521555"/>
                </a:lnTo>
                <a:lnTo>
                  <a:pt x="1697408" y="917963"/>
                </a:lnTo>
                <a:lnTo>
                  <a:pt x="1207046" y="867664"/>
                </a:lnTo>
                <a:lnTo>
                  <a:pt x="2112330" y="402395"/>
                </a:lnTo>
                <a:lnTo>
                  <a:pt x="2464385" y="867664"/>
                </a:lnTo>
                <a:lnTo>
                  <a:pt x="2690706" y="264072"/>
                </a:lnTo>
                <a:lnTo>
                  <a:pt x="2979894" y="0"/>
                </a:lnTo>
                <a:lnTo>
                  <a:pt x="3495403" y="12575"/>
                </a:lnTo>
                <a:lnTo>
                  <a:pt x="3495403" y="12575"/>
                </a:lnTo>
                <a:lnTo>
                  <a:pt x="3495403" y="12575"/>
                </a:lnTo>
              </a:path>
            </a:pathLst>
          </a:custGeom>
          <a:ln w="7620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pic>
        <p:nvPicPr>
          <p:cNvPr id="54" name="Picture 53" descr="Stick Figure Climbing Stairs.jpg"/>
          <p:cNvPicPr>
            <a:picLocks noChangeAspect="1"/>
          </p:cNvPicPr>
          <p:nvPr/>
        </p:nvPicPr>
        <p:blipFill>
          <a:blip r:embed="rId3">
            <a:grayscl/>
            <a:alphaModFix amt="5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" b="100000" l="0" r="100000">
                        <a14:foregroundMark x1="61465" y1="7591" x2="61465" y2="7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83" y="3851243"/>
            <a:ext cx="603330" cy="127747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Oval 88"/>
          <p:cNvSpPr>
            <a:spLocks/>
          </p:cNvSpPr>
          <p:nvPr/>
        </p:nvSpPr>
        <p:spPr>
          <a:xfrm>
            <a:off x="410309" y="4611665"/>
            <a:ext cx="1371600" cy="1371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098290" y="4536215"/>
            <a:ext cx="2222647" cy="918965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595959"/>
                </a:solidFill>
                <a:latin typeface="Helvetica"/>
                <a:cs typeface="Helvetica"/>
              </a:rPr>
              <a:t>Conduct experiments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595959"/>
                </a:solidFill>
                <a:latin typeface="Helvetica"/>
                <a:cs typeface="Helvetica"/>
              </a:rPr>
              <a:t>to get there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3822" y="4860234"/>
            <a:ext cx="1335812" cy="835353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latin typeface="Helvetica"/>
                <a:cs typeface="Helvetica"/>
              </a:rPr>
              <a:t>Grasp the Current</a:t>
            </a:r>
          </a:p>
          <a:p>
            <a:pPr algn="ctr">
              <a:lnSpc>
                <a:spcPct val="90000"/>
              </a:lnSpc>
            </a:pPr>
            <a:r>
              <a:rPr lang="en-US" b="1">
                <a:latin typeface="Helvetica"/>
                <a:cs typeface="Helvetica"/>
              </a:rPr>
              <a:t>Condition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3679345" y="3983861"/>
            <a:ext cx="423949" cy="705212"/>
          </a:xfrm>
          <a:prstGeom prst="straightConnector1">
            <a:avLst/>
          </a:prstGeom>
          <a:ln w="50800">
            <a:solidFill>
              <a:srgbClr val="595959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819786" y="2458033"/>
            <a:ext cx="1552614" cy="742729"/>
          </a:xfrm>
          <a:prstGeom prst="straightConnector1">
            <a:avLst/>
          </a:prstGeom>
          <a:ln w="63500">
            <a:solidFill>
              <a:srgbClr val="595959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3404281" y="4501064"/>
            <a:ext cx="706582" cy="182880"/>
          </a:xfrm>
          <a:prstGeom prst="straightConnector1">
            <a:avLst/>
          </a:prstGeom>
          <a:ln w="47625">
            <a:solidFill>
              <a:srgbClr val="595959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471108" y="2670512"/>
            <a:ext cx="288636" cy="282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831581" y="2502567"/>
            <a:ext cx="288636" cy="282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>
            <a:spLocks/>
          </p:cNvSpPr>
          <p:nvPr/>
        </p:nvSpPr>
        <p:spPr>
          <a:xfrm>
            <a:off x="5021488" y="2493765"/>
            <a:ext cx="1371600" cy="1371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055649" y="2707813"/>
            <a:ext cx="1309818" cy="978469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Establish your Next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Target</a:t>
            </a:r>
          </a:p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Condition</a:t>
            </a:r>
            <a:endParaRPr lang="en-US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113" name="Oval 112"/>
          <p:cNvSpPr>
            <a:spLocks/>
          </p:cNvSpPr>
          <p:nvPr/>
        </p:nvSpPr>
        <p:spPr>
          <a:xfrm>
            <a:off x="7382351" y="1699304"/>
            <a:ext cx="1371600" cy="1371600"/>
          </a:xfrm>
          <a:prstGeom prst="ellipse">
            <a:avLst/>
          </a:prstGeom>
          <a:noFill/>
          <a:ln w="38100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30" tIns="41014" rIns="82030" bIns="41014"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7284388" y="1921024"/>
            <a:ext cx="1567277" cy="835353"/>
          </a:xfrm>
          <a:prstGeom prst="rect">
            <a:avLst/>
          </a:prstGeom>
          <a:noFill/>
        </p:spPr>
        <p:txBody>
          <a:bodyPr wrap="square" lIns="82030" tIns="41014" rIns="82030" bIns="4101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Get the Direction or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595959"/>
                </a:solidFill>
                <a:latin typeface="Helvetica"/>
                <a:cs typeface="Helvetica"/>
              </a:rPr>
              <a:t>Challenge</a:t>
            </a:r>
            <a:endParaRPr lang="en-US" spc="-135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88687"/>
            <a:ext cx="9144000" cy="104283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 dirty="0">
                <a:latin typeface="Helvetica"/>
                <a:cs typeface="Helvetica"/>
              </a:rPr>
              <a:t>Step 2:</a:t>
            </a:r>
          </a:p>
          <a:p>
            <a:pPr algn="ctr">
              <a:lnSpc>
                <a:spcPct val="90000"/>
              </a:lnSpc>
            </a:pPr>
            <a:r>
              <a:rPr lang="en-US" sz="3400" b="1" dirty="0">
                <a:latin typeface="Helvetica"/>
                <a:cs typeface="Helvetica"/>
              </a:rPr>
              <a:t>GRASP THE </a:t>
            </a:r>
            <a:r>
              <a:rPr lang="en-US" sz="3400" b="1" dirty="0">
                <a:solidFill>
                  <a:srgbClr val="FF0000"/>
                </a:solidFill>
                <a:latin typeface="Helvetica"/>
                <a:cs typeface="Helvetica"/>
              </a:rPr>
              <a:t>CURRENT CONDITION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821" y="4022456"/>
            <a:ext cx="601372" cy="636857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Helvetica"/>
                <a:cs typeface="Helvetica"/>
              </a:rPr>
              <a:t>2</a:t>
            </a:r>
            <a:endParaRPr lang="en-US" sz="3100" b="1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F1DDDFD-65DD-3841-A6C6-66C13AC0E022}"/>
              </a:ext>
            </a:extLst>
          </p:cNvPr>
          <p:cNvSpPr txBox="1"/>
          <p:nvPr/>
        </p:nvSpPr>
        <p:spPr>
          <a:xfrm flipH="1">
            <a:off x="313002" y="6162236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www.katatogrow.com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892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5778" y="492906"/>
            <a:ext cx="6382322" cy="6771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3800" b="1">
                <a:latin typeface="Helvetica"/>
                <a:cs typeface="Helvetica"/>
              </a:rPr>
              <a:t>TODAY'S GROUND RULES</a:t>
            </a:r>
          </a:p>
        </p:txBody>
      </p:sp>
      <p:pic>
        <p:nvPicPr>
          <p:cNvPr id="5" name="Picture 4" descr="Rules.jpg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 b="17632"/>
          <a:stretch/>
        </p:blipFill>
        <p:spPr>
          <a:xfrm>
            <a:off x="199558" y="152897"/>
            <a:ext cx="2270654" cy="123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749" y="1307306"/>
            <a:ext cx="6991251" cy="477052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tabLst>
                <a:tab pos="628577" algn="l"/>
              </a:tabLst>
            </a:pPr>
            <a:r>
              <a:rPr lang="en-US" sz="2800" b="1" dirty="0">
                <a:latin typeface="Helvetica"/>
                <a:cs typeface="Helvetica"/>
              </a:rPr>
              <a:t>(1) "</a:t>
            </a:r>
            <a:r>
              <a:rPr lang="en-US" sz="2800" b="1" u="sng" dirty="0">
                <a:latin typeface="Helvetica"/>
                <a:cs typeface="Helvetica"/>
              </a:rPr>
              <a:t>START Position</a:t>
            </a:r>
            <a:r>
              <a:rPr lang="en-US" sz="2800" b="1" dirty="0">
                <a:latin typeface="Helvetica"/>
                <a:cs typeface="Helvetica"/>
              </a:rPr>
              <a:t>" =</a:t>
            </a:r>
          </a:p>
          <a:p>
            <a:pPr>
              <a:tabLst>
                <a:tab pos="628577" algn="l"/>
              </a:tabLst>
            </a:pPr>
            <a:r>
              <a:rPr lang="en-US" sz="2400" b="1" dirty="0">
                <a:latin typeface="Helvetica"/>
                <a:cs typeface="Helvetica"/>
              </a:rPr>
              <a:t>	- Puzzle pieces shuffled in random order</a:t>
            </a:r>
          </a:p>
          <a:p>
            <a:pPr>
              <a:tabLst>
                <a:tab pos="628577" algn="l"/>
              </a:tabLst>
            </a:pPr>
            <a:r>
              <a:rPr lang="en-US" sz="2400" b="1" dirty="0">
                <a:latin typeface="Helvetica"/>
                <a:cs typeface="Helvetica"/>
              </a:rPr>
              <a:t>	- Pieces face down in one stack</a:t>
            </a:r>
          </a:p>
          <a:p>
            <a:pPr>
              <a:tabLst>
                <a:tab pos="628577" algn="l"/>
              </a:tabLst>
            </a:pPr>
            <a:r>
              <a:rPr lang="en-US" sz="2400" b="1" dirty="0">
                <a:latin typeface="Helvetica"/>
                <a:cs typeface="Helvetica"/>
              </a:rPr>
              <a:t>	- Hands flat on the table</a:t>
            </a:r>
          </a:p>
          <a:p>
            <a:pPr>
              <a:tabLst>
                <a:tab pos="628577" algn="l"/>
              </a:tabLst>
            </a:pPr>
            <a:r>
              <a:rPr lang="en-US" sz="2400" b="1" dirty="0">
                <a:latin typeface="Helvetica"/>
                <a:cs typeface="Helvetica"/>
              </a:rPr>
              <a:t>	</a:t>
            </a:r>
          </a:p>
          <a:p>
            <a:pPr>
              <a:tabLst>
                <a:tab pos="628577" algn="l"/>
              </a:tabLst>
            </a:pPr>
            <a:r>
              <a:rPr lang="en-US" sz="2800" b="1" dirty="0">
                <a:latin typeface="Helvetica"/>
                <a:cs typeface="Helvetica"/>
              </a:rPr>
              <a:t>(2) </a:t>
            </a:r>
            <a:r>
              <a:rPr lang="en-US" sz="2800" b="1" u="sng" dirty="0">
                <a:latin typeface="Helvetica"/>
                <a:cs typeface="Helvetica"/>
              </a:rPr>
              <a:t>All Teams Start Together</a:t>
            </a:r>
          </a:p>
          <a:p>
            <a:pPr>
              <a:tabLst>
                <a:tab pos="628577" algn="l"/>
              </a:tabLst>
            </a:pPr>
            <a:r>
              <a:rPr lang="en-US" sz="2400" b="1" dirty="0">
                <a:latin typeface="Helvetica"/>
                <a:cs typeface="Helvetica"/>
              </a:rPr>
              <a:t>	a. Instructor calls "START"</a:t>
            </a:r>
          </a:p>
          <a:p>
            <a:pPr>
              <a:tabLst>
                <a:tab pos="628577" algn="l"/>
              </a:tabLst>
            </a:pPr>
            <a:r>
              <a:rPr lang="en-US" sz="2400" b="1" dirty="0">
                <a:latin typeface="Helvetica"/>
                <a:cs typeface="Helvetica"/>
              </a:rPr>
              <a:t>	b. Build the puzzle </a:t>
            </a:r>
          </a:p>
          <a:p>
            <a:pPr>
              <a:tabLst>
                <a:tab pos="628577" algn="l"/>
              </a:tabLst>
            </a:pPr>
            <a:r>
              <a:rPr lang="en-US" sz="2400" b="1" dirty="0">
                <a:latin typeface="Helvetica"/>
                <a:cs typeface="Helvetica"/>
              </a:rPr>
              <a:t>	c. Note the elapsed time on your form</a:t>
            </a:r>
          </a:p>
          <a:p>
            <a:pPr>
              <a:tabLst>
                <a:tab pos="628577" algn="l"/>
              </a:tabLst>
            </a:pPr>
            <a:endParaRPr lang="en-US" sz="2400" b="1" dirty="0">
              <a:latin typeface="Helvetica"/>
              <a:cs typeface="Helvetica"/>
            </a:endParaRPr>
          </a:p>
          <a:p>
            <a:pPr>
              <a:tabLst>
                <a:tab pos="628577" algn="l"/>
              </a:tabLst>
            </a:pPr>
            <a:r>
              <a:rPr lang="en-US" sz="2800" b="1" dirty="0">
                <a:latin typeface="Helvetica"/>
                <a:cs typeface="Helvetica"/>
              </a:rPr>
              <a:t>(3) </a:t>
            </a:r>
            <a:r>
              <a:rPr lang="en-US" sz="2800" b="1" u="sng" dirty="0">
                <a:solidFill>
                  <a:srgbClr val="FF0000"/>
                </a:solidFill>
                <a:latin typeface="Helvetica"/>
                <a:cs typeface="Helvetica"/>
              </a:rPr>
              <a:t>Don't Write on the Puzzle or Tape anything</a:t>
            </a:r>
          </a:p>
        </p:txBody>
      </p:sp>
      <p:pic>
        <p:nvPicPr>
          <p:cNvPr id="7" name="Picture 6" descr="Start Positio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7127" b="17685"/>
          <a:stretch/>
        </p:blipFill>
        <p:spPr>
          <a:xfrm>
            <a:off x="228250" y="1592654"/>
            <a:ext cx="1816759" cy="21162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flipH="1">
            <a:off x="6756004" y="5925430"/>
            <a:ext cx="26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www.katatogrow.com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1180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49A03B-B788-2940-9D58-28A69976E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606" y="1014190"/>
            <a:ext cx="4076274" cy="545111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04B6304-F1E0-464F-90F5-CB34B54565BC}"/>
              </a:ext>
            </a:extLst>
          </p:cNvPr>
          <p:cNvSpPr txBox="1"/>
          <p:nvPr/>
        </p:nvSpPr>
        <p:spPr>
          <a:xfrm>
            <a:off x="3207066" y="2085170"/>
            <a:ext cx="25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solidFill>
                  <a:srgbClr val="137BFF"/>
                </a:solidFill>
              </a:rPr>
              <a:t>X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CE2188B-3117-754F-870D-0C30A6C8310E}"/>
              </a:ext>
            </a:extLst>
          </p:cNvPr>
          <p:cNvSpPr txBox="1"/>
          <p:nvPr/>
        </p:nvSpPr>
        <p:spPr>
          <a:xfrm>
            <a:off x="3317407" y="1974253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solidFill>
                  <a:srgbClr val="137BFF"/>
                </a:solidFill>
              </a:rPr>
              <a:t>32s</a:t>
            </a:r>
          </a:p>
        </p:txBody>
      </p:sp>
      <p:sp>
        <p:nvSpPr>
          <p:cNvPr id="10" name="Flèche droite à entaille 9">
            <a:extLst>
              <a:ext uri="{FF2B5EF4-FFF2-40B4-BE49-F238E27FC236}">
                <a16:creationId xmlns:a16="http://schemas.microsoft.com/office/drawing/2014/main" id="{EC51BE93-220C-D641-ABA1-34DA31C269C4}"/>
              </a:ext>
            </a:extLst>
          </p:cNvPr>
          <p:cNvSpPr/>
          <p:nvPr/>
        </p:nvSpPr>
        <p:spPr bwMode="auto">
          <a:xfrm>
            <a:off x="1045728" y="1746239"/>
            <a:ext cx="2106168" cy="95486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227C6085-9FF4-6345-93B9-8633344FCC5D}"/>
              </a:ext>
            </a:extLst>
          </p:cNvPr>
          <p:cNvSpPr txBox="1"/>
          <p:nvPr/>
        </p:nvSpPr>
        <p:spPr>
          <a:xfrm>
            <a:off x="488768" y="197651"/>
            <a:ext cx="8306889" cy="52659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>
                <a:latin typeface="Helvetica"/>
                <a:cs typeface="Helvetica"/>
              </a:rPr>
              <a:t>Note your Current Condition (initial)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12A9D1-D41D-0449-A20E-284EA3755CA8}"/>
              </a:ext>
            </a:extLst>
          </p:cNvPr>
          <p:cNvSpPr txBox="1"/>
          <p:nvPr/>
        </p:nvSpPr>
        <p:spPr>
          <a:xfrm>
            <a:off x="1275727" y="2039004"/>
            <a:ext cx="18806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 err="1">
                <a:solidFill>
                  <a:srgbClr val="137BFF"/>
                </a:solidFill>
              </a:rPr>
              <a:t>Current</a:t>
            </a:r>
            <a:r>
              <a:rPr lang="fr-FR" sz="1500" b="1" dirty="0">
                <a:solidFill>
                  <a:srgbClr val="137BFF"/>
                </a:solidFill>
              </a:rPr>
              <a:t> Condition</a:t>
            </a:r>
          </a:p>
        </p:txBody>
      </p:sp>
    </p:spTree>
    <p:extLst>
      <p:ext uri="{BB962C8B-B14F-4D97-AF65-F5344CB8AC3E}">
        <p14:creationId xmlns:p14="http://schemas.microsoft.com/office/powerpoint/2010/main" val="3678410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Thème par défaut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35474</TotalTime>
  <Words>1427</Words>
  <Application>Microsoft Macintosh PowerPoint</Application>
  <PresentationFormat>Affichage à l'écran (4:3)</PresentationFormat>
  <Paragraphs>307</Paragraphs>
  <Slides>36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4" baseType="lpstr">
      <vt:lpstr>Aharoni</vt:lpstr>
      <vt:lpstr>Arial</vt:lpstr>
      <vt:lpstr>Arial Black</vt:lpstr>
      <vt:lpstr>Calibri</vt:lpstr>
      <vt:lpstr>Helvetica</vt:lpstr>
      <vt:lpstr>Tahoma</vt:lpstr>
      <vt:lpstr>Wingdings</vt:lpstr>
      <vt:lpstr>Thème par défaut</vt:lpstr>
      <vt:lpstr>Action!</vt:lpstr>
      <vt:lpstr>Présentation PowerPoint</vt:lpstr>
      <vt:lpstr>Présentation PowerPoint</vt:lpstr>
      <vt:lpstr>Présentation PowerPoint</vt:lpstr>
      <vt:lpstr>Vision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Take a few seconds to establish your next Target Condition (Round 5) </vt:lpstr>
      <vt:lpstr>Présentation PowerPoint</vt:lpstr>
      <vt:lpstr>Présentation PowerPoint</vt:lpstr>
      <vt:lpstr>Take a few seconds to determine your next step…</vt:lpstr>
      <vt:lpstr>Présentation PowerPoint</vt:lpstr>
      <vt:lpstr>Présentation PowerPoint</vt:lpstr>
      <vt:lpstr>Présentation PowerPoint</vt:lpstr>
      <vt:lpstr>Présentation PowerPoint</vt:lpstr>
      <vt:lpstr>Round 1</vt:lpstr>
      <vt:lpstr>Présentation PowerPoint</vt:lpstr>
      <vt:lpstr>Round 2</vt:lpstr>
      <vt:lpstr>Présentation PowerPoint</vt:lpstr>
      <vt:lpstr>Présentation PowerPoint</vt:lpstr>
      <vt:lpstr>Round 3</vt:lpstr>
      <vt:lpstr>Présentation PowerPoint</vt:lpstr>
      <vt:lpstr>Présentation PowerPoint</vt:lpstr>
      <vt:lpstr>Round 4</vt:lpstr>
      <vt:lpstr>Présentation PowerPoint</vt:lpstr>
      <vt:lpstr>Présentation PowerPoint</vt:lpstr>
      <vt:lpstr>Round 5</vt:lpstr>
      <vt:lpstr>Présentation PowerPoint</vt:lpstr>
      <vt:lpstr>Lessons LEARNED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Landry</dc:creator>
  <cp:lastModifiedBy>Sylvain Landry</cp:lastModifiedBy>
  <cp:revision>1131</cp:revision>
  <cp:lastPrinted>2019-02-08T15:10:35Z</cp:lastPrinted>
  <dcterms:created xsi:type="dcterms:W3CDTF">2012-09-05T17:14:41Z</dcterms:created>
  <dcterms:modified xsi:type="dcterms:W3CDTF">2019-03-02T11:43:35Z</dcterms:modified>
</cp:coreProperties>
</file>